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4"/>
  </p:sldMasterIdLst>
  <p:notesMasterIdLst>
    <p:notesMasterId r:id="rId17"/>
  </p:notesMasterIdLst>
  <p:handoutMasterIdLst>
    <p:handoutMasterId r:id="rId18"/>
  </p:handoutMasterIdLst>
  <p:sldIdLst>
    <p:sldId id="335" r:id="rId5"/>
    <p:sldId id="351" r:id="rId6"/>
    <p:sldId id="359" r:id="rId7"/>
    <p:sldId id="355" r:id="rId8"/>
    <p:sldId id="357" r:id="rId9"/>
    <p:sldId id="343" r:id="rId10"/>
    <p:sldId id="358" r:id="rId11"/>
    <p:sldId id="360" r:id="rId12"/>
    <p:sldId id="356" r:id="rId13"/>
    <p:sldId id="347" r:id="rId14"/>
    <p:sldId id="348" r:id="rId15"/>
    <p:sldId id="350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397FFC-0A89-4D43-80EB-E3174685ECDA}" v="3" dt="2020-10-14T20:00:28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5226" autoAdjust="0"/>
  </p:normalViewPr>
  <p:slideViewPr>
    <p:cSldViewPr snapToGrid="0">
      <p:cViewPr varScale="1">
        <p:scale>
          <a:sx n="79" d="100"/>
          <a:sy n="79" d="100"/>
        </p:scale>
        <p:origin x="2069" y="72"/>
      </p:cViewPr>
      <p:guideLst>
        <p:guide orient="horz" pos="3672"/>
        <p:guide pos="3840"/>
      </p:guideLst>
    </p:cSldViewPr>
  </p:slideViewPr>
  <p:outlineViewPr>
    <p:cViewPr>
      <p:scale>
        <a:sx n="33" d="100"/>
        <a:sy n="33" d="100"/>
      </p:scale>
      <p:origin x="0" y="-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DB60060-8964-4C1F-84E6-815C727D6D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F2367B-BF1A-4A12-A752-37CB554E2B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42627-8441-4D86-BD99-16B66AA96C05}" type="datetime1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9F0E87-F0AE-4922-961D-D37926202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513BBD-6E34-4934-BD45-45C294FC9B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B8CE7-B6C1-4137-96AD-FF4C29E3C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96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D16AB0-9EC1-4B00-8DA2-016A7EF748EC}" type="datetime1">
              <a:rPr lang="ru-RU" noProof="0" smtClean="0"/>
              <a:t>17.03.2025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21374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291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131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510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511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755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1694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2254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5038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39200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487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754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31DFB3-42E8-9540-92FB-4AE3F420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1158847" cy="58248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rtlCol="0" anchor="t" anchorCtr="0" upright="1">
            <a:noAutofit/>
          </a:bodyPr>
          <a:lstStyle/>
          <a:p>
            <a:pPr rtl="0"/>
            <a:endParaRPr lang="ru-RU" noProof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13C1B90-0A14-7B4B-B05B-357A6A88291E}"/>
              </a:ext>
            </a:extLst>
          </p:cNvPr>
          <p:cNvCxnSpPr>
            <a:cxnSpLocks/>
          </p:cNvCxnSpPr>
          <p:nvPr userDrawn="1"/>
        </p:nvCxnSpPr>
        <p:spPr>
          <a:xfrm>
            <a:off x="1036261" y="4159793"/>
            <a:ext cx="10122586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Объект 10">
            <a:extLst>
              <a:ext uri="{FF2B5EF4-FFF2-40B4-BE49-F238E27FC236}">
                <a16:creationId xmlns:a16="http://schemas.microsoft.com/office/drawing/2014/main" id="{90097E88-8912-8A4F-9D00-BDA132434F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3153" y="4728131"/>
            <a:ext cx="7806047" cy="281164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8E2CE6-6A25-40B9-BD31-82C750738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6313" y="1656344"/>
            <a:ext cx="7805737" cy="2113466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3">
            <a:extLst>
              <a:ext uri="{FF2B5EF4-FFF2-40B4-BE49-F238E27FC236}">
                <a16:creationId xmlns:a16="http://schemas.microsoft.com/office/drawing/2014/main" id="{91C010F4-E1E5-354F-9B4A-6253D3DC2F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6641" y="3044590"/>
            <a:ext cx="4868860" cy="1942138"/>
          </a:xfrm>
          <a:prstGeom prst="rect">
            <a:avLst/>
          </a:prstGeom>
        </p:spPr>
        <p:txBody>
          <a:bodyPr lIns="0" tIns="0" rIns="0" bIns="0" rtlCol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C2F7C8C0-EB32-3C44-930E-DE05403C543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85649" y="3044590"/>
            <a:ext cx="4868860" cy="1942138"/>
          </a:xfrm>
          <a:prstGeom prst="rect">
            <a:avLst/>
          </a:prstGeom>
        </p:spPr>
        <p:txBody>
          <a:bodyPr lIns="0" tIns="0" rIns="0" bIns="0" rtlCol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06473F2-000A-7C44-9048-A0C0D4B65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6A0597E-7AE3-F242-9DDF-F678A5E11458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4">
            <a:extLst>
              <a:ext uri="{FF2B5EF4-FFF2-40B4-BE49-F238E27FC236}">
                <a16:creationId xmlns:a16="http://schemas.microsoft.com/office/drawing/2014/main" id="{EAB7162A-656B-3447-976F-951853C325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616" y="2328554"/>
            <a:ext cx="4963884" cy="645284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C8B98E47-9A5A-E54C-A093-86D516AAD0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8199" y="2328554"/>
            <a:ext cx="4868860" cy="645284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E274C5-9C2D-4A46-AEAE-9DBE1C4174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19017-8DD9-4B28-B0F1-E82FFB8C1D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0BFF08-A844-4449-9EC2-5B6B6C2D62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7367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3">
            <a:extLst>
              <a:ext uri="{FF2B5EF4-FFF2-40B4-BE49-F238E27FC236}">
                <a16:creationId xmlns:a16="http://schemas.microsoft.com/office/drawing/2014/main" id="{2476683E-62F2-7746-A136-3A729C70D8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6641" y="3052691"/>
            <a:ext cx="3078159" cy="1942138"/>
          </a:xfrm>
          <a:prstGeom prst="rect">
            <a:avLst/>
          </a:prstGeom>
        </p:spPr>
        <p:txBody>
          <a:bodyPr lIns="0" tIns="0" rIns="0" bIns="0" rtlCol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5EF5BDE3-656A-414E-BE18-702CA738A9D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039099" y="3044590"/>
            <a:ext cx="3115409" cy="1942138"/>
          </a:xfrm>
          <a:prstGeom prst="rect">
            <a:avLst/>
          </a:prstGeom>
        </p:spPr>
        <p:txBody>
          <a:bodyPr lIns="0" tIns="0" rIns="0" bIns="0" rtlCol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0EAADDF0-090D-2C4F-BE2D-160C2C55029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539760" y="3044590"/>
            <a:ext cx="3115409" cy="1942138"/>
          </a:xfrm>
          <a:prstGeom prst="rect">
            <a:avLst/>
          </a:prstGeom>
        </p:spPr>
        <p:txBody>
          <a:bodyPr lIns="0" tIns="0" rIns="0" bIns="0" rtlCol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E0EAFBC-DE77-7648-95EC-91DDA529F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A16A97-402E-8040-9B48-1B6ED23ABC4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Текст 4">
            <a:extLst>
              <a:ext uri="{FF2B5EF4-FFF2-40B4-BE49-F238E27FC236}">
                <a16:creationId xmlns:a16="http://schemas.microsoft.com/office/drawing/2014/main" id="{B4BD319C-69C3-3D46-977C-F80FD35E3C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616" y="2328554"/>
            <a:ext cx="3173184" cy="645284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4F6FB95E-AD0D-3843-8241-AB907F5915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6252" y="2328554"/>
            <a:ext cx="3115409" cy="645284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CC85BB87-C622-304F-9F58-8716188AA5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33114" y="2328554"/>
            <a:ext cx="3115409" cy="645284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C6B0B5-56D6-429D-BC3A-5E501EDADA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88DFE9-DB89-4EB9-9FB1-D484EC0C1B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0C09F4-4087-4A1E-B8B8-85A748DC901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98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8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D6FA74B-53F8-584F-85D3-47FB14D40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C152369-C198-1E48-8F65-F6AC0534DFF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BC8921E4-02B0-3748-9844-933F710058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2321923"/>
            <a:ext cx="4876800" cy="3825952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43048678-0BD6-C448-8690-BD61FC6095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2286000"/>
            <a:ext cx="4876800" cy="2746375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AC8134C-ADB9-4E1C-97DD-12E5DE2C77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A0C24D-14BB-46C9-A4C2-DB15E4FB9B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33D085-5F13-41E2-9C46-08E3E2846C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3388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7107" y="999068"/>
            <a:ext cx="48768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7107" y="2286003"/>
            <a:ext cx="4876800" cy="2332729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6261560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4837176" cy="4837176"/>
          </a:xfrm>
          <a:prstGeom prst="rect">
            <a:avLst/>
          </a:prstGeo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Объект 13">
            <a:extLst>
              <a:ext uri="{FF2B5EF4-FFF2-40B4-BE49-F238E27FC236}">
                <a16:creationId xmlns:a16="http://schemas.microsoft.com/office/drawing/2014/main" id="{8B57D363-927D-CE43-AD8A-2F5E6CC59E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57107" y="4659581"/>
            <a:ext cx="4876800" cy="543031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B2FDBC3-20E9-45B6-850D-2F34EA22D1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C17A152-7FD0-42FA-9937-8667D4B751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687AABD-BCAB-4325-8510-954CAAD92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85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687ADE-BAA9-634F-96B8-ACF4EE9B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rtlCol="0" anchor="t" anchorCtr="0" upright="1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2286000"/>
            <a:ext cx="7810499" cy="290453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lnSpc>
                <a:spcPct val="100000"/>
              </a:lnSpc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BEC4E73-6A9F-2F46-89D1-559CE56C12BE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8BFD865-74BB-5B40-8DA8-7D7B921A7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71D589B3-67A1-4B39-9EEF-2FB7AB10E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5D91E6B-55B5-4092-AD3B-F7E1FD0045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1163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48768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28700" y="2286003"/>
            <a:ext cx="4876800" cy="3568696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4824" y="990600"/>
            <a:ext cx="4837176" cy="4837176"/>
          </a:xfrm>
          <a:prstGeom prst="rect">
            <a:avLst/>
          </a:prstGeo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AAE1D3B9-B2D1-4927-BE44-8408FBD84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67447116-BCE7-456E-88B8-96ADC76E5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3B6347-A35F-4216-9988-7393E598E1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601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D808B2-C5CA-FE45-B556-461D856BF7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425CA9F-967F-1545-8E32-09F4DB0F04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475" y="1862667"/>
            <a:ext cx="10103049" cy="867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9DD4EBD-237B-7245-A9C2-A37674E23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268157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A6D65B-10A2-D743-9FFA-D14B8696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rtlCol="0" anchor="t" anchorCtr="0" upright="1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0" name="Заполнитель диаграммы 3">
            <a:extLst>
              <a:ext uri="{FF2B5EF4-FFF2-40B4-BE49-F238E27FC236}">
                <a16:creationId xmlns:a16="http://schemas.microsoft.com/office/drawing/2014/main" id="{FCB9F5CF-0F1D-284B-B997-AC308FED47B9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951345" y="2286000"/>
            <a:ext cx="9145155" cy="3164926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5652B48-7CDD-5645-B29B-54727CA5F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C0F4C76-2690-7448-8D03-9692C2BB101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:a16="http://schemas.microsoft.com/office/drawing/2014/main" id="{BA1C09B5-CD25-4B65-9120-D8EBD79ABC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6281DE-BBF4-4AA1-B110-DC418232A0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39333A-6926-414D-9C9D-B62395A38A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396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55E5B9-5A63-2D46-8653-3FD1F538F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4453"/>
            <a:ext cx="11158847" cy="5824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rtlCol="0" anchor="t" anchorCtr="0" upright="1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03FB492B-801F-1741-BD1B-89F9C6BFF0E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028700" y="2423161"/>
            <a:ext cx="9067800" cy="222740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74545B3-0290-D848-BDB5-811BC52BD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10096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3709460-09E4-854A-889B-491A934DE40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Дата 5">
            <a:extLst>
              <a:ext uri="{FF2B5EF4-FFF2-40B4-BE49-F238E27FC236}">
                <a16:creationId xmlns:a16="http://schemas.microsoft.com/office/drawing/2014/main" id="{0F749A19-BE29-4599-ABBE-E7C61FF9EE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8F30C11-6611-47E2-9CF7-8EE77F4CD1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AF710E8-4CE9-4D79-8121-DD559D321E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350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A99595-F780-594B-8C36-E4E5AF5E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rtlCol="0" anchor="t" anchorCtr="0" upright="1">
            <a:noAutofit/>
          </a:bodyPr>
          <a:lstStyle/>
          <a:p>
            <a:pPr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4AFB169-81B7-454B-BE19-407333C86F3B}"/>
              </a:ext>
            </a:extLst>
          </p:cNvPr>
          <p:cNvCxnSpPr>
            <a:cxnSpLocks/>
          </p:cNvCxnSpPr>
          <p:nvPr userDrawn="1"/>
        </p:nvCxnSpPr>
        <p:spPr>
          <a:xfrm>
            <a:off x="2184935" y="1874704"/>
            <a:ext cx="897391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2304344"/>
            <a:ext cx="7810500" cy="2989263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06611-233D-45FA-A146-AB9D4F4A7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5" y="978781"/>
            <a:ext cx="1589372" cy="1325563"/>
          </a:xfrm>
          <a:prstGeom prst="rect">
            <a:avLst/>
          </a:prstGeom>
        </p:spPr>
        <p:txBody>
          <a:bodyPr rtlCol="0"/>
          <a:lstStyle>
            <a:lvl1pPr>
              <a:defRPr sz="20000"/>
            </a:lvl1pPr>
          </a:lstStyle>
          <a:p>
            <a:pPr rtl="0"/>
            <a:r>
              <a:rPr lang="ru-RU" noProof="0"/>
              <a:t>"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4887C6-2D97-4388-AA65-CEEA6591BF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F84EFA-1D77-40D3-B5AC-6652DC26F0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13CA07C-1BC2-4B16-8557-27C373CFCE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2614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FAD8BFA-14F6-F54A-AB64-29F9F7616A7D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4640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15B9E731-6B9B-024E-9360-F9F34CC663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700" y="4313437"/>
            <a:ext cx="1828800" cy="40122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FD3D9C96-2F42-E545-BD97-AC8568E2F4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700" y="4752757"/>
            <a:ext cx="1828800" cy="55245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892AA37C-BA0F-9C4F-B098-EDFE391C4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4600" y="4332486"/>
            <a:ext cx="1828800" cy="401221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EEAAAC92-F1DA-6847-8D56-1ACCD5E3B0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4600" y="4752757"/>
            <a:ext cx="1828800" cy="552450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F4E4153D-E2B3-7D4A-8D92-FF6597B2FB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1512" y="4313436"/>
            <a:ext cx="1828800" cy="420271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D6B703A-5BF6-744F-A3D3-C65E3F8B3B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1512" y="4752757"/>
            <a:ext cx="1828800" cy="552451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82A9FE5-981A-B340-B8F8-D2DB83C1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96400" y="4332486"/>
            <a:ext cx="1828800" cy="420271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594B2391-B4C8-5542-8285-39BAD874EC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6400" y="4752757"/>
            <a:ext cx="1828800" cy="552451"/>
          </a:xfrm>
          <a:prstGeom prst="rect">
            <a:avLst/>
          </a:prstGeom>
        </p:spPr>
        <p:txBody>
          <a:bodyPr lIns="0" tIns="0" rIns="0" bIns="0" rtlCol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7" name="Рисунок 25">
            <a:extLst>
              <a:ext uri="{FF2B5EF4-FFF2-40B4-BE49-F238E27FC236}">
                <a16:creationId xmlns:a16="http://schemas.microsoft.com/office/drawing/2014/main" id="{A2D87BC1-884E-CD4E-BABF-B7AF4DF786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8700" y="2308936"/>
            <a:ext cx="1828800" cy="183159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8" name="Рисунок 25">
            <a:extLst>
              <a:ext uri="{FF2B5EF4-FFF2-40B4-BE49-F238E27FC236}">
                <a16:creationId xmlns:a16="http://schemas.microsoft.com/office/drawing/2014/main" id="{DB0763B3-E65F-8A47-AA7C-C9A56C5060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784600" y="2308936"/>
            <a:ext cx="1828800" cy="183159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9" name="Рисунок 25">
            <a:extLst>
              <a:ext uri="{FF2B5EF4-FFF2-40B4-BE49-F238E27FC236}">
                <a16:creationId xmlns:a16="http://schemas.microsoft.com/office/drawing/2014/main" id="{1E0F47CF-6DE7-F745-B9D8-55421009AF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40500" y="2308936"/>
            <a:ext cx="1828800" cy="183159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0" name="Рисунок 25">
            <a:extLst>
              <a:ext uri="{FF2B5EF4-FFF2-40B4-BE49-F238E27FC236}">
                <a16:creationId xmlns:a16="http://schemas.microsoft.com/office/drawing/2014/main" id="{B4621956-6AB4-E346-8900-9AE2A51ADB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96400" y="2314278"/>
            <a:ext cx="1828800" cy="183159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B64062A-6292-0441-95CB-9A91F49DB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383883EC-FACE-4093-9976-8B0D4C8BEBC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2611EE2-9C8D-405E-9ABF-8EFD1E1D6BB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FE126EB-13BB-4830-A999-3778C11747A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396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 userDrawn="1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13" pos="6384" userDrawn="1">
          <p15:clr>
            <a:srgbClr val="FBAE40"/>
          </p15:clr>
        </p15:guide>
        <p15:guide id="14" orient="horz" pos="32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A116A2E3-682D-BD4F-9FC9-4546B0C9A1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D64AC08-85A6-6F44-88B4-3FAE91B70C1B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2D1056DE-470B-C64D-99AE-5039A021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616" y="2328553"/>
            <a:ext cx="2286000" cy="911029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4ADA9C53-0DC4-4D43-B80C-9B0A9E0EBD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6672" y="2328553"/>
            <a:ext cx="2286000" cy="911029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F8E68047-DF25-AB45-A0F0-F4DFE23516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6672" y="3336211"/>
            <a:ext cx="2286000" cy="249099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61DB1B27-14E7-1549-BDAA-6DD31A1B1F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200" y="2328553"/>
            <a:ext cx="2286000" cy="911029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69D66743-22F2-C84F-9FD2-F350766D6C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3331030"/>
            <a:ext cx="2286000" cy="24665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4A38EF55-8739-4A40-A228-67296EA938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4144" y="2328553"/>
            <a:ext cx="2286000" cy="911029"/>
          </a:xfrm>
          <a:prstGeom prst="rect">
            <a:avLst/>
          </a:prstGeom>
        </p:spPr>
        <p:txBody>
          <a:bodyPr rtlCol="0"/>
          <a:lstStyle>
            <a:lvl1pPr>
              <a:buNone/>
              <a:defRPr sz="1800" b="1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268DC74C-B0F9-2649-BEC3-BBA0BD7376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7921" y="3331029"/>
            <a:ext cx="2286000" cy="2466537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B1422B-E6C5-43B2-9F2B-DECEB38121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377" y="3331029"/>
            <a:ext cx="2286000" cy="246697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C81DA9-1713-43A7-A2CF-A9525B11AF43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 rtlCol="0"/>
          <a:lstStyle/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76A8F0-5D79-4C8A-9966-308409EB26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/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85BAE5-43DA-49F0-89E6-66D549C5238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92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14" pos="14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79F22C8-3EAB-425F-ADBA-3A162D820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0818" y="6292334"/>
            <a:ext cx="152298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3 сентября 20XX г. 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C4B4F87-0B31-4EDA-8270-4233B0D8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7383" y="6294120"/>
            <a:ext cx="1833585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>
                <a:solidFill>
                  <a:schemeClr val="bg1"/>
                </a:solidFill>
              </a:rPr>
              <a:t>Ежегодный обзор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05EC255-976A-48BF-A8A0-1ECEBDFBB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500" y="6292334"/>
            <a:ext cx="41275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7782931A-7D25-4B4B-9464-57AE418934A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74" r:id="rId2"/>
    <p:sldLayoutId id="2147483673" r:id="rId3"/>
    <p:sldLayoutId id="2147483671" r:id="rId4"/>
    <p:sldLayoutId id="2147483678" r:id="rId5"/>
    <p:sldLayoutId id="2147483676" r:id="rId6"/>
    <p:sldLayoutId id="2147483677" r:id="rId7"/>
    <p:sldLayoutId id="2147483660" r:id="rId8"/>
    <p:sldLayoutId id="2147483675" r:id="rId9"/>
    <p:sldLayoutId id="2147483679" r:id="rId10"/>
    <p:sldLayoutId id="2147483680" r:id="rId11"/>
    <p:sldLayoutId id="2147483681" r:id="rId12"/>
    <p:sldLayoutId id="214748368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7008" userDrawn="1">
          <p15:clr>
            <a:srgbClr val="F26B43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24" userDrawn="1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orient="horz" pos="624" userDrawn="1">
          <p15:clr>
            <a:srgbClr val="F26B43"/>
          </p15:clr>
        </p15:guide>
        <p15:guide id="18" orient="horz" pos="3672" userDrawn="1">
          <p15:clr>
            <a:srgbClr val="F26B43"/>
          </p15:clr>
        </p15:guide>
        <p15:guide id="19" pos="3984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C99CF7C-AFAB-48F1-8FC3-CCCE9898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1206230"/>
            <a:ext cx="9120998" cy="2563580"/>
          </a:xfrm>
        </p:spPr>
        <p:txBody>
          <a:bodyPr rtlCol="0"/>
          <a:lstStyle/>
          <a:p>
            <a:pPr rtl="0"/>
            <a:r>
              <a:rPr lang="ru-RU" dirty="0"/>
              <a:t>Принципы правильного</a:t>
            </a:r>
            <a:br>
              <a:rPr lang="ru-RU" dirty="0"/>
            </a:br>
            <a:r>
              <a:rPr lang="ru-RU" dirty="0"/>
              <a:t>построения композиции в кадре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8ECC17-4660-124A-8996-54F15FD169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3153" y="4795735"/>
            <a:ext cx="9745094" cy="213559"/>
          </a:xfrm>
        </p:spPr>
        <p:txBody>
          <a:bodyPr rtlCol="0"/>
          <a:lstStyle/>
          <a:p>
            <a:pPr rtl="0"/>
            <a:r>
              <a:rPr lang="ru-RU" b="1" dirty="0"/>
              <a:t>Дворец в цифре 2.0</a:t>
            </a:r>
            <a:r>
              <a:rPr lang="ru-RU" dirty="0"/>
              <a:t>         Контент, который вдохновляет		О фото и видео</a:t>
            </a:r>
          </a:p>
        </p:txBody>
      </p:sp>
    </p:spTree>
    <p:extLst>
      <p:ext uri="{BB962C8B-B14F-4D97-AF65-F5344CB8AC3E}">
        <p14:creationId xmlns:p14="http://schemas.microsoft.com/office/powerpoint/2010/main" val="260547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4391A8-86CF-7246-9C31-CC667004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999068"/>
            <a:ext cx="8727483" cy="645284"/>
          </a:xfrm>
        </p:spPr>
        <p:txBody>
          <a:bodyPr rtlCol="0"/>
          <a:lstStyle/>
          <a:p>
            <a:pPr rtl="0"/>
            <a:r>
              <a:rPr lang="ru-RU" sz="4000" dirty="0">
                <a:solidFill>
                  <a:schemeClr val="accent3">
                    <a:lumMod val="50000"/>
                  </a:schemeClr>
                </a:solidFill>
              </a:rPr>
              <a:t>       Ошибки при создании     видеороликов: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2835A-A332-4647-B267-D78B14BFA4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16470F79-9A2A-4B41-9F3D-901F1F8BDF83}"/>
              </a:ext>
            </a:extLst>
          </p:cNvPr>
          <p:cNvSpPr txBox="1">
            <a:spLocks/>
          </p:cNvSpPr>
          <p:nvPr/>
        </p:nvSpPr>
        <p:spPr>
          <a:xfrm>
            <a:off x="1028699" y="2013629"/>
            <a:ext cx="9467445" cy="356869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73050" algn="just"/>
            <a:r>
              <a:rPr lang="ru-RU" sz="2300" dirty="0"/>
              <a:t>Использование популярной музыки может нарушить авторские права, и видеоролик заблокируют. Поэтому лучше брать музыкальное сопровождение в видеоредакторе.</a:t>
            </a:r>
          </a:p>
          <a:p>
            <a:pPr indent="273050" algn="just"/>
            <a:r>
              <a:rPr lang="ru-RU" sz="2300" dirty="0"/>
              <a:t>Однотипные кадры.</a:t>
            </a:r>
          </a:p>
          <a:p>
            <a:pPr indent="273050" algn="just"/>
            <a:r>
              <a:rPr lang="ru-RU" sz="2300" dirty="0"/>
              <a:t>Исходное видео в плохом качестве, либо используются отличающиеся по качеству отрезки видео в одном ролике.</a:t>
            </a:r>
          </a:p>
          <a:p>
            <a:pPr indent="273050" algn="just"/>
            <a:r>
              <a:rPr lang="ru-RU" sz="2300" dirty="0"/>
              <a:t>Плохое качество звука или использование неподходящей музыки.</a:t>
            </a:r>
          </a:p>
          <a:p>
            <a:pPr indent="273050" algn="just"/>
            <a:r>
              <a:rPr lang="ru-RU" sz="2300" dirty="0"/>
              <a:t>Использование неактуальных шрифтов и их излишняя сложность.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4F60C05-B9ED-439B-A0F8-19E3AC68DC2A}"/>
              </a:ext>
            </a:extLst>
          </p:cNvPr>
          <p:cNvSpPr txBox="1">
            <a:spLocks/>
          </p:cNvSpPr>
          <p:nvPr/>
        </p:nvSpPr>
        <p:spPr>
          <a:xfrm>
            <a:off x="1164885" y="213714"/>
            <a:ext cx="182719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dirty="0">
                <a:solidFill>
                  <a:srgbClr val="FF0000"/>
                </a:solidFill>
              </a:rPr>
              <a:t>х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C9EC597-8134-4F98-B69B-A45AF510525C}"/>
              </a:ext>
            </a:extLst>
          </p:cNvPr>
          <p:cNvSpPr txBox="1">
            <a:spLocks/>
          </p:cNvSpPr>
          <p:nvPr/>
        </p:nvSpPr>
        <p:spPr>
          <a:xfrm>
            <a:off x="2665378" y="625851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</p:spTree>
    <p:extLst>
      <p:ext uri="{BB962C8B-B14F-4D97-AF65-F5344CB8AC3E}">
        <p14:creationId xmlns:p14="http://schemas.microsoft.com/office/powerpoint/2010/main" val="235143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91B00-2D81-3048-8AFF-1F5A3E8A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</p:spPr>
        <p:txBody>
          <a:bodyPr rtlCol="0"/>
          <a:lstStyle/>
          <a:p>
            <a:pPr rtl="0"/>
            <a:r>
              <a:rPr lang="ru-RU" dirty="0"/>
              <a:t>В заключение: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9E950-ECF8-DB4D-B92A-ADA2E6031E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3"/>
            <a:ext cx="2286000" cy="2846562"/>
          </a:xfrm>
        </p:spPr>
        <p:txBody>
          <a:bodyPr rtlCol="0"/>
          <a:lstStyle/>
          <a:p>
            <a:pPr rtl="0"/>
            <a:r>
              <a:rPr lang="en-US" sz="3600" dirty="0">
                <a:solidFill>
                  <a:srgbClr val="007A37"/>
                </a:solidFill>
              </a:rPr>
              <a:t>V</a:t>
            </a:r>
            <a:endParaRPr lang="ru-RU" sz="3600" dirty="0">
              <a:solidFill>
                <a:srgbClr val="007A37"/>
              </a:solidFill>
            </a:endParaRPr>
          </a:p>
          <a:p>
            <a:pPr rtl="0"/>
            <a:r>
              <a:rPr lang="ru-RU" sz="2200" b="0" dirty="0"/>
              <a:t>Протрите</a:t>
            </a:r>
          </a:p>
          <a:p>
            <a:pPr rtl="0"/>
            <a:r>
              <a:rPr lang="ru-RU" sz="2200" b="0" dirty="0"/>
              <a:t>камеру</a:t>
            </a:r>
          </a:p>
          <a:p>
            <a:pPr rtl="0"/>
            <a:r>
              <a:rPr lang="ru-RU" sz="2200" b="0" dirty="0"/>
              <a:t>перед</a:t>
            </a:r>
          </a:p>
          <a:p>
            <a:pPr rtl="0"/>
            <a:r>
              <a:rPr lang="ru-RU" sz="2200" b="0" dirty="0"/>
              <a:t>съемкой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D8B5779-5EE4-C240-81CC-9E79ABAC8D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r>
              <a:rPr lang="en-US" sz="3600" dirty="0">
                <a:solidFill>
                  <a:srgbClr val="007A37"/>
                </a:solidFill>
              </a:rPr>
              <a:t>V</a:t>
            </a:r>
            <a:endParaRPr lang="ru-RU" sz="3600" dirty="0">
              <a:solidFill>
                <a:srgbClr val="007A37"/>
              </a:solidFill>
            </a:endParaRPr>
          </a:p>
          <a:p>
            <a:r>
              <a:rPr lang="ru-RU" sz="2200" b="0" dirty="0"/>
              <a:t>Убедитесь,</a:t>
            </a:r>
          </a:p>
          <a:p>
            <a:r>
              <a:rPr lang="ru-RU" sz="2200" b="0" dirty="0"/>
              <a:t>что в кадре нет</a:t>
            </a:r>
          </a:p>
          <a:p>
            <a:r>
              <a:rPr lang="ru-RU" sz="2200" b="0" dirty="0"/>
              <a:t>посторонних </a:t>
            </a:r>
          </a:p>
          <a:p>
            <a:r>
              <a:rPr lang="ru-RU" sz="2200" b="0" dirty="0"/>
              <a:t>предметов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93897E-AAA2-CB47-95FF-056B8E141B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r>
              <a:rPr lang="en-US" sz="3600" dirty="0">
                <a:solidFill>
                  <a:srgbClr val="007A37"/>
                </a:solidFill>
              </a:rPr>
              <a:t>V</a:t>
            </a:r>
            <a:endParaRPr lang="ru-RU" sz="3600" dirty="0">
              <a:solidFill>
                <a:srgbClr val="007A37"/>
              </a:solidFill>
            </a:endParaRPr>
          </a:p>
          <a:p>
            <a:r>
              <a:rPr lang="ru-RU" sz="2200" b="0" dirty="0"/>
              <a:t>Держите</a:t>
            </a:r>
          </a:p>
          <a:p>
            <a:r>
              <a:rPr lang="ru-RU" sz="2200" b="0" dirty="0"/>
              <a:t>камеру</a:t>
            </a:r>
          </a:p>
          <a:p>
            <a:r>
              <a:rPr lang="ru-RU" sz="2200" b="0" dirty="0"/>
              <a:t>ровно</a:t>
            </a:r>
          </a:p>
          <a:p>
            <a:pPr rtl="0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C819DAE-3A0D-A34A-B7D3-A2FC746A68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r>
              <a:rPr lang="en-US" sz="3600" dirty="0">
                <a:solidFill>
                  <a:srgbClr val="007A37"/>
                </a:solidFill>
              </a:rPr>
              <a:t>V</a:t>
            </a:r>
            <a:endParaRPr lang="ru-RU" sz="3600" dirty="0">
              <a:solidFill>
                <a:srgbClr val="007A37"/>
              </a:solidFill>
            </a:endParaRPr>
          </a:p>
          <a:p>
            <a:r>
              <a:rPr lang="ru-RU" sz="2200" b="0" dirty="0"/>
              <a:t>Смотрите</a:t>
            </a:r>
          </a:p>
          <a:p>
            <a:r>
              <a:rPr lang="ru-RU" sz="2200" b="0" dirty="0"/>
              <a:t>качественные</a:t>
            </a:r>
          </a:p>
          <a:p>
            <a:r>
              <a:rPr lang="ru-RU" sz="2200" b="0" dirty="0"/>
              <a:t>материалы для</a:t>
            </a:r>
          </a:p>
          <a:p>
            <a:r>
              <a:rPr lang="ru-RU" sz="2200" b="0" dirty="0"/>
              <a:t>вдохновения</a:t>
            </a:r>
          </a:p>
          <a:p>
            <a:pPr rtl="0"/>
            <a:endParaRPr lang="ru-RU" b="0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49A274E-39AC-4802-84BB-E5ABF0747E7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17C0051-1CD2-45FA-B29B-C43CACB1E72E}"/>
              </a:ext>
            </a:extLst>
          </p:cNvPr>
          <p:cNvSpPr txBox="1">
            <a:spLocks/>
          </p:cNvSpPr>
          <p:nvPr/>
        </p:nvSpPr>
        <p:spPr>
          <a:xfrm>
            <a:off x="2665378" y="625851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</p:spTree>
    <p:extLst>
      <p:ext uri="{BB962C8B-B14F-4D97-AF65-F5344CB8AC3E}">
        <p14:creationId xmlns:p14="http://schemas.microsoft.com/office/powerpoint/2010/main" val="238182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67F85-B014-E54D-AC82-A789515E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br>
              <a:rPr lang="ru-RU" dirty="0"/>
            </a:br>
            <a:br>
              <a:rPr lang="ru-RU" dirty="0"/>
            </a:br>
            <a:r>
              <a:rPr lang="ru-RU" sz="3800" dirty="0"/>
              <a:t>Спасибо за внимание!</a:t>
            </a:r>
          </a:p>
        </p:txBody>
      </p:sp>
      <p:pic>
        <p:nvPicPr>
          <p:cNvPr id="7" name="Рисунок 6" descr="Дартс (белого цвета)">
            <a:extLst>
              <a:ext uri="{FF2B5EF4-FFF2-40B4-BE49-F238E27FC236}">
                <a16:creationId xmlns:a16="http://schemas.microsoft.com/office/drawing/2014/main" id="{8A7A839A-FCAC-2F45-B138-DD0DC7C61F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A0CAF6B-5914-4E2F-90A1-4B2D92D5AD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F938DB1-6DD9-44B3-B36C-EF6F3A87C116}"/>
              </a:ext>
            </a:extLst>
          </p:cNvPr>
          <p:cNvSpPr txBox="1">
            <a:spLocks/>
          </p:cNvSpPr>
          <p:nvPr/>
        </p:nvSpPr>
        <p:spPr>
          <a:xfrm>
            <a:off x="5977539" y="6167073"/>
            <a:ext cx="5615022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5DFE1F-C27F-4D13-BA5A-5914462D5C47}"/>
              </a:ext>
            </a:extLst>
          </p:cNvPr>
          <p:cNvSpPr/>
          <p:nvPr/>
        </p:nvSpPr>
        <p:spPr>
          <a:xfrm>
            <a:off x="6257107" y="1931860"/>
            <a:ext cx="35805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solidFill>
                  <a:schemeClr val="accent3">
                    <a:lumMod val="75000"/>
                  </a:schemeClr>
                </a:solidFill>
              </a:rPr>
              <a:t>Приятного творчества!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6681A2-D77D-4517-921C-D206783687F7}"/>
              </a:ext>
            </a:extLst>
          </p:cNvPr>
          <p:cNvSpPr/>
          <p:nvPr/>
        </p:nvSpPr>
        <p:spPr>
          <a:xfrm>
            <a:off x="6349632" y="3568607"/>
            <a:ext cx="4399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3">
                    <a:lumMod val="75000"/>
                  </a:schemeClr>
                </a:solidFill>
              </a:rPr>
              <a:t>Нужна помощь?</a:t>
            </a: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200" dirty="0">
                <a:solidFill>
                  <a:schemeClr val="accent3">
                    <a:lumMod val="75000"/>
                  </a:schemeClr>
                </a:solidFill>
              </a:rPr>
              <a:t>46-26-61</a:t>
            </a:r>
          </a:p>
          <a:p>
            <a:r>
              <a:rPr lang="ru-RU" sz="2200" dirty="0">
                <a:solidFill>
                  <a:schemeClr val="accent3">
                    <a:lumMod val="75000"/>
                  </a:schemeClr>
                </a:solidFill>
              </a:rPr>
              <a:t>8(913)161-22-27</a:t>
            </a:r>
          </a:p>
          <a:p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(*понедельник-пятница с 9.00 до 17.00)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21B6B9-BAC7-4952-8780-7F64D7AE4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102"/>
            <a:ext cx="4837176" cy="58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324FA0-0DB4-3942-B6B8-27D09C4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520" y="969885"/>
            <a:ext cx="9457717" cy="645284"/>
          </a:xfrm>
        </p:spPr>
        <p:txBody>
          <a:bodyPr rtlCol="0"/>
          <a:lstStyle/>
          <a:p>
            <a:r>
              <a:rPr lang="ru-RU" sz="3000" dirty="0"/>
              <a:t>В хорошем кадре должен быть некий главный объект или смысловой акцент. Ненужные детали или информация отвлекают внимание зрителей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1C65C-0714-4BCD-8550-1DD2C44FAD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FD5FAA7-1145-47D8-954E-BECE177B29F4}"/>
              </a:ext>
            </a:extLst>
          </p:cNvPr>
          <p:cNvSpPr txBox="1">
            <a:spLocks/>
          </p:cNvSpPr>
          <p:nvPr/>
        </p:nvSpPr>
        <p:spPr>
          <a:xfrm>
            <a:off x="1809344" y="5858932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EBD0B6-67CF-4550-A6A1-E70E0E34D223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/>
          <a:stretch/>
        </p:blipFill>
        <p:spPr bwMode="auto">
          <a:xfrm>
            <a:off x="1024646" y="2204542"/>
            <a:ext cx="5071354" cy="306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7B2D4-B95C-4E70-BC8C-4AAB4174A0F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" r="29448" b="-1194"/>
          <a:stretch/>
        </p:blipFill>
        <p:spPr bwMode="auto">
          <a:xfrm>
            <a:off x="6096000" y="1951224"/>
            <a:ext cx="5071353" cy="3907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857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324FA0-0DB4-3942-B6B8-27D09C4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520" y="969885"/>
            <a:ext cx="9457717" cy="645284"/>
          </a:xfrm>
        </p:spPr>
        <p:txBody>
          <a:bodyPr rtlCol="0"/>
          <a:lstStyle/>
          <a:p>
            <a:r>
              <a:rPr lang="ru-RU" sz="3000" dirty="0"/>
              <a:t>В хорошем кадре должен быть некий главный объект или смысловой акцент. Ненужные детали или информация отвлекают внимание зрителей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1C65C-0714-4BCD-8550-1DD2C44FAD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FD5FAA7-1145-47D8-954E-BECE177B29F4}"/>
              </a:ext>
            </a:extLst>
          </p:cNvPr>
          <p:cNvSpPr txBox="1">
            <a:spLocks/>
          </p:cNvSpPr>
          <p:nvPr/>
        </p:nvSpPr>
        <p:spPr>
          <a:xfrm>
            <a:off x="1809344" y="5858932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75CDE-20DD-4388-97FC-7BC38FF08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27" y="1994709"/>
            <a:ext cx="2837639" cy="3783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252CF8-84EE-47A8-BABA-9B6D53C2F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4709"/>
            <a:ext cx="2525266" cy="378352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C43C00C-88EB-47B8-9E5E-136F60F5138F}"/>
              </a:ext>
            </a:extLst>
          </p:cNvPr>
          <p:cNvSpPr txBox="1">
            <a:spLocks/>
          </p:cNvSpPr>
          <p:nvPr/>
        </p:nvSpPr>
        <p:spPr>
          <a:xfrm>
            <a:off x="1106520" y="3429000"/>
            <a:ext cx="182719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>
                <a:solidFill>
                  <a:srgbClr val="FF0000"/>
                </a:solidFill>
              </a:rPr>
              <a:t>НЕТ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46500E8-826D-489B-97C5-0A885137B3FE}"/>
              </a:ext>
            </a:extLst>
          </p:cNvPr>
          <p:cNvSpPr txBox="1">
            <a:spLocks/>
          </p:cNvSpPr>
          <p:nvPr/>
        </p:nvSpPr>
        <p:spPr>
          <a:xfrm>
            <a:off x="8621266" y="3460051"/>
            <a:ext cx="172123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ДА</a:t>
            </a:r>
          </a:p>
        </p:txBody>
      </p:sp>
    </p:spTree>
    <p:extLst>
      <p:ext uri="{BB962C8B-B14F-4D97-AF65-F5344CB8AC3E}">
        <p14:creationId xmlns:p14="http://schemas.microsoft.com/office/powerpoint/2010/main" val="348153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324FA0-0DB4-3942-B6B8-27D09C4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520" y="969885"/>
            <a:ext cx="9457717" cy="645284"/>
          </a:xfrm>
        </p:spPr>
        <p:txBody>
          <a:bodyPr rtlCol="0"/>
          <a:lstStyle/>
          <a:p>
            <a:r>
              <a:rPr lang="ru-RU" sz="3400" dirty="0"/>
              <a:t>Сравните примеры удачной и неудачной композиции: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1C65C-0714-4BCD-8550-1DD2C44FAD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FD5FAA7-1145-47D8-954E-BECE177B29F4}"/>
              </a:ext>
            </a:extLst>
          </p:cNvPr>
          <p:cNvSpPr txBox="1">
            <a:spLocks/>
          </p:cNvSpPr>
          <p:nvPr/>
        </p:nvSpPr>
        <p:spPr>
          <a:xfrm>
            <a:off x="3180944" y="5950372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B4D533-4523-4716-8DED-1ECB59917FB2}"/>
              </a:ext>
            </a:extLst>
          </p:cNvPr>
          <p:cNvPicPr/>
          <p:nvPr/>
        </p:nvPicPr>
        <p:blipFill rotWithShape="1">
          <a:blip r:embed="rId3"/>
          <a:srcRect l="11824" t="14661" r="39023" b="3882"/>
          <a:stretch/>
        </p:blipFill>
        <p:spPr bwMode="auto">
          <a:xfrm>
            <a:off x="1320530" y="2597157"/>
            <a:ext cx="3163921" cy="2996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 descr="https://konkurs.kuz-edu.ru/files/2019/gallery/uz/IMG_1270.JPG">
            <a:extLst>
              <a:ext uri="{FF2B5EF4-FFF2-40B4-BE49-F238E27FC236}">
                <a16:creationId xmlns:a16="http://schemas.microsoft.com/office/drawing/2014/main" id="{436E4E25-FF93-44A1-8705-511FB8A8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5" y="2597157"/>
            <a:ext cx="4328178" cy="29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C5BB77-16D6-4C7F-BE78-7862ECB90C50}"/>
              </a:ext>
            </a:extLst>
          </p:cNvPr>
          <p:cNvSpPr txBox="1">
            <a:spLocks/>
          </p:cNvSpPr>
          <p:nvPr/>
        </p:nvSpPr>
        <p:spPr>
          <a:xfrm>
            <a:off x="7236128" y="2011151"/>
            <a:ext cx="172123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ДА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BD051FC-2C26-4E09-A348-767C89655725}"/>
              </a:ext>
            </a:extLst>
          </p:cNvPr>
          <p:cNvSpPr txBox="1">
            <a:spLocks/>
          </p:cNvSpPr>
          <p:nvPr/>
        </p:nvSpPr>
        <p:spPr>
          <a:xfrm>
            <a:off x="2394613" y="2011151"/>
            <a:ext cx="182719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>
                <a:solidFill>
                  <a:srgbClr val="FF0000"/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128131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324FA0-0DB4-3942-B6B8-27D09C4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520" y="969885"/>
            <a:ext cx="9457717" cy="645284"/>
          </a:xfrm>
        </p:spPr>
        <p:txBody>
          <a:bodyPr rtlCol="0"/>
          <a:lstStyle/>
          <a:p>
            <a:r>
              <a:rPr lang="ru-RU" sz="3400" dirty="0"/>
              <a:t>Сравните примеры удачной и неудачной композиции: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1C65C-0714-4BCD-8550-1DD2C44FAD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FD5FAA7-1145-47D8-954E-BECE177B29F4}"/>
              </a:ext>
            </a:extLst>
          </p:cNvPr>
          <p:cNvSpPr txBox="1">
            <a:spLocks/>
          </p:cNvSpPr>
          <p:nvPr/>
        </p:nvSpPr>
        <p:spPr>
          <a:xfrm>
            <a:off x="3229582" y="607563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C5BB77-16D6-4C7F-BE78-7862ECB90C50}"/>
              </a:ext>
            </a:extLst>
          </p:cNvPr>
          <p:cNvSpPr txBox="1">
            <a:spLocks/>
          </p:cNvSpPr>
          <p:nvPr/>
        </p:nvSpPr>
        <p:spPr>
          <a:xfrm>
            <a:off x="6657855" y="2011151"/>
            <a:ext cx="172123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ДА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BD051FC-2C26-4E09-A348-767C89655725}"/>
              </a:ext>
            </a:extLst>
          </p:cNvPr>
          <p:cNvSpPr txBox="1">
            <a:spLocks/>
          </p:cNvSpPr>
          <p:nvPr/>
        </p:nvSpPr>
        <p:spPr>
          <a:xfrm>
            <a:off x="2394613" y="2011151"/>
            <a:ext cx="182719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>
                <a:solidFill>
                  <a:srgbClr val="FF0000"/>
                </a:solidFill>
              </a:rPr>
              <a:t>НЕТ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7D9FC0-71D5-478C-9F40-3CDF4BB45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91" y="2545215"/>
            <a:ext cx="2351052" cy="3134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9D2256-E070-48DD-86AB-7E74A0EC7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40" y="2565149"/>
            <a:ext cx="2583063" cy="31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66EE-4FBD-534E-AAED-6C54465E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5498560" cy="645284"/>
          </a:xfrm>
        </p:spPr>
        <p:txBody>
          <a:bodyPr rtlCol="0"/>
          <a:lstStyle/>
          <a:p>
            <a:pPr rtl="0"/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Следите за тем, чтобы люди в кадре не «падали». Такие карды выглядят небрежно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E5F9E-39DA-49B7-8AA0-FF8E2B15DE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1EEA35B-F0E3-4BB5-9C3A-5DEDDC86F5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B98730-0BA0-4946-835A-DA04993C1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r="9909"/>
          <a:stretch>
            <a:fillRect/>
          </a:stretch>
        </p:blipFill>
        <p:spPr>
          <a:xfrm>
            <a:off x="6600152" y="1192611"/>
            <a:ext cx="5099723" cy="5099723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EF2CB2-9C56-455D-BDF0-5396536BBD17}"/>
              </a:ext>
            </a:extLst>
          </p:cNvPr>
          <p:cNvPicPr/>
          <p:nvPr/>
        </p:nvPicPr>
        <p:blipFill rotWithShape="1">
          <a:blip r:embed="rId4"/>
          <a:srcRect l="13395" t="22926" r="41197" b="3832"/>
          <a:stretch/>
        </p:blipFill>
        <p:spPr bwMode="auto">
          <a:xfrm>
            <a:off x="1028699" y="2094284"/>
            <a:ext cx="4876801" cy="419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783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66EE-4FBD-534E-AAED-6C54465E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999068"/>
            <a:ext cx="7298177" cy="645284"/>
          </a:xfrm>
        </p:spPr>
        <p:txBody>
          <a:bodyPr rtlCol="0"/>
          <a:lstStyle/>
          <a:p>
            <a:pPr rtl="0"/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Можно отредактировать неудачный кадр или видео после съемки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E5F9E-39DA-49B7-8AA0-FF8E2B15DE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B5527BB-892E-40FD-95F0-12C879E8A6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020853"/>
            <a:ext cx="4841221" cy="3630917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A29DC1-F224-4A86-A356-0132BAA029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 b="1262"/>
          <a:stretch>
            <a:fillRect/>
          </a:stretch>
        </p:blipFill>
        <p:spPr>
          <a:xfrm>
            <a:off x="6321425" y="2020888"/>
            <a:ext cx="5341938" cy="3671887"/>
          </a:xfr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D1A5C77C-1CF2-4C59-AC87-E18F39A591D2}"/>
              </a:ext>
            </a:extLst>
          </p:cNvPr>
          <p:cNvSpPr txBox="1">
            <a:spLocks/>
          </p:cNvSpPr>
          <p:nvPr/>
        </p:nvSpPr>
        <p:spPr>
          <a:xfrm>
            <a:off x="2665378" y="625851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</p:spTree>
    <p:extLst>
      <p:ext uri="{BB962C8B-B14F-4D97-AF65-F5344CB8AC3E}">
        <p14:creationId xmlns:p14="http://schemas.microsoft.com/office/powerpoint/2010/main" val="1870327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66EE-4FBD-534E-AAED-6C54465E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10464800" cy="645284"/>
          </a:xfrm>
        </p:spPr>
        <p:txBody>
          <a:bodyPr rtlCol="0"/>
          <a:lstStyle/>
          <a:p>
            <a:pPr rtl="0"/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К сожалению, не все кадры можно спасти. </a:t>
            </a:r>
            <a:br>
              <a:rPr lang="ru-RU" sz="3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000" dirty="0">
                <a:solidFill>
                  <a:schemeClr val="accent3">
                    <a:lumMod val="50000"/>
                  </a:schemeClr>
                </a:solidFill>
              </a:rPr>
              <a:t>Поэтому важно проводить саму съемку осознанно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E5F9E-39DA-49B7-8AA0-FF8E2B15DE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1A5C77C-1CF2-4C59-AC87-E18F39A591D2}"/>
              </a:ext>
            </a:extLst>
          </p:cNvPr>
          <p:cNvSpPr txBox="1">
            <a:spLocks/>
          </p:cNvSpPr>
          <p:nvPr/>
        </p:nvSpPr>
        <p:spPr>
          <a:xfrm>
            <a:off x="2665378" y="625851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Дворец в цифре 2.0</a:t>
            </a:r>
            <a:r>
              <a:rPr lang="ru-RU" sz="1600" dirty="0"/>
              <a:t>         Контент, который вдохновляет		О фото и видео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903B9E8-8C21-4312-925F-634D0D508F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033081"/>
            <a:ext cx="8610462" cy="3968885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AEA1259-EDAB-4D7C-ABF4-43F8D03C9CF2}"/>
              </a:ext>
            </a:extLst>
          </p:cNvPr>
          <p:cNvSpPr txBox="1">
            <a:spLocks/>
          </p:cNvSpPr>
          <p:nvPr/>
        </p:nvSpPr>
        <p:spPr>
          <a:xfrm>
            <a:off x="10449111" y="3145265"/>
            <a:ext cx="182719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0000" dirty="0">
                <a:solidFill>
                  <a:srgbClr val="FF0000"/>
                </a:solidFill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1701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966EE-4FBD-534E-AAED-6C54465E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5869940" cy="645284"/>
          </a:xfrm>
        </p:spPr>
        <p:txBody>
          <a:bodyPr rtlCol="0"/>
          <a:lstStyle/>
          <a:p>
            <a:pPr rtl="0"/>
            <a:r>
              <a:rPr lang="ru-RU" sz="2600" dirty="0">
                <a:solidFill>
                  <a:schemeClr val="accent3">
                    <a:lumMod val="75000"/>
                  </a:schemeClr>
                </a:solidFill>
              </a:rPr>
              <a:t>Важно использовать разнообразные сюжеты и ракурсы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C737E2-1EBF-6244-8E0A-274D170C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013629"/>
            <a:ext cx="4876800" cy="3568696"/>
          </a:xfrm>
        </p:spPr>
        <p:txBody>
          <a:bodyPr rtlCol="0"/>
          <a:lstStyle/>
          <a:p>
            <a:r>
              <a:rPr lang="ru-RU" dirty="0"/>
              <a:t>Это позволяет рассказать историю более </a:t>
            </a:r>
            <a:r>
              <a:rPr lang="ru-RU" u="sng" dirty="0"/>
              <a:t>живо, наглядно и интересно. </a:t>
            </a:r>
          </a:p>
          <a:p>
            <a:r>
              <a:rPr lang="ru-RU" b="1" u="sng" dirty="0">
                <a:solidFill>
                  <a:schemeClr val="accent3">
                    <a:lumMod val="75000"/>
                  </a:schemeClr>
                </a:solidFill>
              </a:rPr>
              <a:t>Пробуйте выходить за рамки привычного!</a:t>
            </a:r>
          </a:p>
          <a:p>
            <a:r>
              <a:rPr lang="ru-RU" dirty="0"/>
              <a:t>При съемке обращайте внимание на:</a:t>
            </a:r>
          </a:p>
          <a:p>
            <a:pPr indent="273050" rtl="0"/>
            <a:r>
              <a:rPr lang="ru-RU" dirty="0"/>
              <a:t>Общий план</a:t>
            </a:r>
          </a:p>
          <a:p>
            <a:pPr indent="273050" rtl="0"/>
            <a:r>
              <a:rPr lang="ru-RU" dirty="0"/>
              <a:t>Широкий план</a:t>
            </a:r>
          </a:p>
          <a:p>
            <a:pPr indent="273050" rtl="0"/>
            <a:r>
              <a:rPr lang="ru-RU" dirty="0"/>
              <a:t>Средний план</a:t>
            </a:r>
          </a:p>
          <a:p>
            <a:pPr indent="273050" rtl="0"/>
            <a:r>
              <a:rPr lang="ru-RU" dirty="0"/>
              <a:t>Крупный план</a:t>
            </a:r>
          </a:p>
          <a:p>
            <a:pPr indent="273050" rtl="0"/>
            <a:r>
              <a:rPr lang="ru-RU" dirty="0"/>
              <a:t>Самый крупный план («макро»)</a:t>
            </a:r>
          </a:p>
          <a:p>
            <a:pPr indent="273050" rtl="0"/>
            <a:r>
              <a:rPr lang="ru-RU" dirty="0"/>
              <a:t>Точку (угол) зрения</a:t>
            </a:r>
          </a:p>
          <a:p>
            <a:pPr indent="273050" rtl="0"/>
            <a:r>
              <a:rPr lang="ru-RU" dirty="0"/>
              <a:t>Наличие субтитров (желательно)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E5F9E-39DA-49B7-8AA0-FF8E2B15DE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3500" y="6292334"/>
            <a:ext cx="412750" cy="182880"/>
          </a:xfrm>
        </p:spPr>
        <p:txBody>
          <a:bodyPr rtlCol="0"/>
          <a:lstStyle/>
          <a:p>
            <a:pPr rtl="0"/>
            <a:fld id="{7782931A-7D25-4B4B-9464-57AE418934A3}" type="slidenum">
              <a:rPr lang="ru-RU" smtClean="0"/>
              <a:pPr rtl="0"/>
              <a:t>9</a:t>
            </a:fld>
            <a:endParaRPr lang="ru-RU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8634078-B5A2-4FAF-92F1-276D6E1D6E45}"/>
              </a:ext>
            </a:extLst>
          </p:cNvPr>
          <p:cNvSpPr txBox="1">
            <a:spLocks/>
          </p:cNvSpPr>
          <p:nvPr/>
        </p:nvSpPr>
        <p:spPr>
          <a:xfrm>
            <a:off x="2665378" y="6258513"/>
            <a:ext cx="9610927" cy="43340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                    Дворец в цифре 2.0</a:t>
            </a:r>
            <a:r>
              <a:rPr lang="ru-RU" sz="1600" dirty="0"/>
              <a:t>         Контент, который вдохновляет	                  О фото и видео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482384-4F84-4F25-930B-E54506A745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r="1126"/>
          <a:stretch>
            <a:fillRect/>
          </a:stretch>
        </p:blipFill>
        <p:spPr>
          <a:xfrm>
            <a:off x="7354888" y="261938"/>
            <a:ext cx="4837112" cy="5915025"/>
          </a:xfrm>
        </p:spPr>
      </p:pic>
    </p:spTree>
    <p:extLst>
      <p:ext uri="{BB962C8B-B14F-4D97-AF65-F5344CB8AC3E}">
        <p14:creationId xmlns:p14="http://schemas.microsoft.com/office/powerpoint/2010/main" val="2157041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35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A_Win32_MW_JS_SL_v2" id="{44541DF4-21D6-4F7A-B904-007D7865A971}" vid="{47A233BE-44D9-439C-9A9E-AF9EA0822AE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1B53F0-FE0E-4C4C-84FF-93580062270A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9D363B3-DC66-45B9-8B2A-DA220F5DD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49A8C3-21EC-4C35-871F-CCC7148089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TM89547415</Template>
  <TotalTime>0</TotalTime>
  <Words>444</Words>
  <Application>Microsoft Office PowerPoint</Application>
  <PresentationFormat>Широкоэкранный</PresentationFormat>
  <Paragraphs>95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Nova</vt:lpstr>
      <vt:lpstr>Calibri</vt:lpstr>
      <vt:lpstr>Wingdings</vt:lpstr>
      <vt:lpstr>Тема 1</vt:lpstr>
      <vt:lpstr>Принципы правильного построения композиции в кадре </vt:lpstr>
      <vt:lpstr>В хорошем кадре должен быть некий главный объект или смысловой акцент. Ненужные детали или информация отвлекают внимание зрителей</vt:lpstr>
      <vt:lpstr>В хорошем кадре должен быть некий главный объект или смысловой акцент. Ненужные детали или информация отвлекают внимание зрителей</vt:lpstr>
      <vt:lpstr>Сравните примеры удачной и неудачной композиции:</vt:lpstr>
      <vt:lpstr>Сравните примеры удачной и неудачной композиции:</vt:lpstr>
      <vt:lpstr>Следите за тем, чтобы люди в кадре не «падали». Такие карды выглядят небрежно </vt:lpstr>
      <vt:lpstr>Можно отредактировать неудачный кадр или видео после съемки</vt:lpstr>
      <vt:lpstr>К сожалению, не все кадры можно спасти.  Поэтому важно проводить саму съемку осознанно</vt:lpstr>
      <vt:lpstr>Важно использовать разнообразные сюжеты и ракурсы</vt:lpstr>
      <vt:lpstr>       Ошибки при создании     видеороликов:</vt:lpstr>
      <vt:lpstr>В заключение:</vt:lpstr>
      <vt:lpstr>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2020-10-14T20:00:28Z</dcterms:created>
  <dcterms:modified xsi:type="dcterms:W3CDTF">2025-03-17T10:40:57Z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