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10"/>
  </p:notesMasterIdLst>
  <p:sldIdLst>
    <p:sldId id="319" r:id="rId2"/>
    <p:sldId id="320" r:id="rId3"/>
    <p:sldId id="318" r:id="rId4"/>
    <p:sldId id="322" r:id="rId5"/>
    <p:sldId id="323" r:id="rId6"/>
    <p:sldId id="324" r:id="rId7"/>
    <p:sldId id="326" r:id="rId8"/>
    <p:sldId id="327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арина М.В. Зинич" initials="ММЗ" lastIdx="5" clrIdx="0">
    <p:extLst>
      <p:ext uri="{19B8F6BF-5375-455C-9EA6-DF929625EA0E}">
        <p15:presenceInfo xmlns:p15="http://schemas.microsoft.com/office/powerpoint/2012/main" userId="S-1-5-21-3462671954-3895082339-3046373698-16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245" autoAdjust="0"/>
  </p:normalViewPr>
  <p:slideViewPr>
    <p:cSldViewPr>
      <p:cViewPr varScale="1">
        <p:scale>
          <a:sx n="91" d="100"/>
          <a:sy n="91" d="100"/>
        </p:scale>
        <p:origin x="218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448048-4B0B-4078-8890-1BD1628BD178}" type="doc">
      <dgm:prSet loTypeId="urn:microsoft.com/office/officeart/2008/layout/AccentedPicture" loCatId="picture" qsTypeId="urn:microsoft.com/office/officeart/2005/8/quickstyle/simple1" qsCatId="simple" csTypeId="urn:microsoft.com/office/officeart/2005/8/colors/accent1_2" csCatId="accent1" phldr="1"/>
      <dgm:spPr/>
    </dgm:pt>
    <dgm:pt modelId="{3057EB1F-88BF-4F17-BA0F-CC88BC34BE96}">
      <dgm:prSet phldrT="[Текст]" phldr="1"/>
      <dgm:spPr/>
      <dgm:t>
        <a:bodyPr/>
        <a:lstStyle/>
        <a:p>
          <a:endParaRPr lang="ru-RU" dirty="0"/>
        </a:p>
      </dgm:t>
    </dgm:pt>
    <dgm:pt modelId="{2ED28262-4408-4980-B008-D3492E245CA3}" type="parTrans" cxnId="{57523CF0-9D28-44BD-9803-13909BD4104B}">
      <dgm:prSet/>
      <dgm:spPr/>
      <dgm:t>
        <a:bodyPr/>
        <a:lstStyle/>
        <a:p>
          <a:endParaRPr lang="ru-RU"/>
        </a:p>
      </dgm:t>
    </dgm:pt>
    <dgm:pt modelId="{78A6AFCE-DD73-44E3-AA17-CA83DA128B0F}" type="sibTrans" cxnId="{57523CF0-9D28-44BD-9803-13909BD4104B}">
      <dgm:prSet/>
      <dgm:spPr>
        <a:blipFill>
          <a:blip xmlns:r="http://schemas.openxmlformats.org/officeDocument/2006/relationships" r:embed="rId1"/>
          <a:srcRect/>
          <a:stretch>
            <a:fillRect l="-63000" r="-63000"/>
          </a:stretch>
        </a:blipFill>
      </dgm:spPr>
      <dgm:t>
        <a:bodyPr/>
        <a:lstStyle/>
        <a:p>
          <a:endParaRPr lang="ru-RU"/>
        </a:p>
      </dgm:t>
    </dgm:pt>
    <dgm:pt modelId="{20B58197-9390-4964-86BD-1B782EAFF0BB}" type="pres">
      <dgm:prSet presAssocID="{D6448048-4B0B-4078-8890-1BD1628BD178}" presName="Name0" presStyleCnt="0">
        <dgm:presLayoutVars>
          <dgm:dir/>
        </dgm:presLayoutVars>
      </dgm:prSet>
      <dgm:spPr/>
    </dgm:pt>
    <dgm:pt modelId="{757A256D-377E-483A-80C9-E4C69F91C508}" type="pres">
      <dgm:prSet presAssocID="{78A6AFCE-DD73-44E3-AA17-CA83DA128B0F}" presName="picture_1" presStyleLbl="bgImgPlace1" presStyleIdx="0" presStyleCnt="1" custScaleX="105342"/>
      <dgm:spPr/>
    </dgm:pt>
    <dgm:pt modelId="{9FA61834-627F-4239-AA53-E45CAF83A471}" type="pres">
      <dgm:prSet presAssocID="{3057EB1F-88BF-4F17-BA0F-CC88BC34BE96}" presName="text_1" presStyleLbl="node1" presStyleIdx="0" presStyleCnt="0">
        <dgm:presLayoutVars>
          <dgm:bulletEnabled val="1"/>
        </dgm:presLayoutVars>
      </dgm:prSet>
      <dgm:spPr/>
    </dgm:pt>
    <dgm:pt modelId="{78D9A679-70B8-4737-8665-81E8FF560D72}" type="pres">
      <dgm:prSet presAssocID="{D6448048-4B0B-4078-8890-1BD1628BD178}" presName="maxNode" presStyleCnt="0"/>
      <dgm:spPr/>
    </dgm:pt>
    <dgm:pt modelId="{F8D58E00-8CA1-4CD5-ADB8-2A823A3560DC}" type="pres">
      <dgm:prSet presAssocID="{D6448048-4B0B-4078-8890-1BD1628BD178}" presName="Name33" presStyleCnt="0"/>
      <dgm:spPr/>
    </dgm:pt>
  </dgm:ptLst>
  <dgm:cxnLst>
    <dgm:cxn modelId="{5BF21507-8ED8-4872-BF55-EC2CA2E5CC6C}" type="presOf" srcId="{3057EB1F-88BF-4F17-BA0F-CC88BC34BE96}" destId="{9FA61834-627F-4239-AA53-E45CAF83A471}" srcOrd="0" destOrd="0" presId="urn:microsoft.com/office/officeart/2008/layout/AccentedPicture"/>
    <dgm:cxn modelId="{AE5B9419-67AF-4FD8-8556-98B9148BFF65}" type="presOf" srcId="{78A6AFCE-DD73-44E3-AA17-CA83DA128B0F}" destId="{757A256D-377E-483A-80C9-E4C69F91C508}" srcOrd="0" destOrd="0" presId="urn:microsoft.com/office/officeart/2008/layout/AccentedPicture"/>
    <dgm:cxn modelId="{67D2E1A9-3195-40AC-91B9-0B7AAC2937FB}" type="presOf" srcId="{D6448048-4B0B-4078-8890-1BD1628BD178}" destId="{20B58197-9390-4964-86BD-1B782EAFF0BB}" srcOrd="0" destOrd="0" presId="urn:microsoft.com/office/officeart/2008/layout/AccentedPicture"/>
    <dgm:cxn modelId="{57523CF0-9D28-44BD-9803-13909BD4104B}" srcId="{D6448048-4B0B-4078-8890-1BD1628BD178}" destId="{3057EB1F-88BF-4F17-BA0F-CC88BC34BE96}" srcOrd="0" destOrd="0" parTransId="{2ED28262-4408-4980-B008-D3492E245CA3}" sibTransId="{78A6AFCE-DD73-44E3-AA17-CA83DA128B0F}"/>
    <dgm:cxn modelId="{F096C2E5-868D-4261-98DD-9DC52054301A}" type="presParOf" srcId="{20B58197-9390-4964-86BD-1B782EAFF0BB}" destId="{757A256D-377E-483A-80C9-E4C69F91C508}" srcOrd="0" destOrd="0" presId="urn:microsoft.com/office/officeart/2008/layout/AccentedPicture"/>
    <dgm:cxn modelId="{CEDC209E-2EE7-4110-B08E-BFE71964391F}" type="presParOf" srcId="{20B58197-9390-4964-86BD-1B782EAFF0BB}" destId="{9FA61834-627F-4239-AA53-E45CAF83A471}" srcOrd="1" destOrd="0" presId="urn:microsoft.com/office/officeart/2008/layout/AccentedPicture"/>
    <dgm:cxn modelId="{DD10FA20-4A00-4501-ADCC-4C9FE4E9F461}" type="presParOf" srcId="{20B58197-9390-4964-86BD-1B782EAFF0BB}" destId="{78D9A679-70B8-4737-8665-81E8FF560D72}" srcOrd="2" destOrd="0" presId="urn:microsoft.com/office/officeart/2008/layout/AccentedPicture"/>
    <dgm:cxn modelId="{F81C5F35-4BA0-48E6-8276-27E48E943D44}" type="presParOf" srcId="{78D9A679-70B8-4737-8665-81E8FF560D72}" destId="{F8D58E00-8CA1-4CD5-ADB8-2A823A3560DC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A256D-377E-483A-80C9-E4C69F91C508}">
      <dsp:nvSpPr>
        <dsp:cNvPr id="0" name=""/>
        <dsp:cNvSpPr/>
      </dsp:nvSpPr>
      <dsp:spPr>
        <a:xfrm>
          <a:off x="157148" y="0"/>
          <a:ext cx="4304559" cy="5212080"/>
        </a:xfrm>
        <a:prstGeom prst="roundRect">
          <a:avLst/>
        </a:prstGeom>
        <a:blipFill>
          <a:blip xmlns:r="http://schemas.openxmlformats.org/officeDocument/2006/relationships" r:embed="rId1"/>
          <a:srcRect/>
          <a:stretch>
            <a:fillRect l="-63000" r="-63000"/>
          </a:stretch>
        </a:blip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A61834-627F-4239-AA53-E45CAF83A471}">
      <dsp:nvSpPr>
        <dsp:cNvPr id="0" name=""/>
        <dsp:cNvSpPr/>
      </dsp:nvSpPr>
      <dsp:spPr>
        <a:xfrm>
          <a:off x="429743" y="2084831"/>
          <a:ext cx="3146428" cy="3127248"/>
        </a:xfrm>
        <a:prstGeom prst="rect">
          <a:avLst/>
        </a:prstGeom>
        <a:noFill/>
        <a:ln w="425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860" tIns="149860" rIns="149860" bIns="149860" numCol="1" spcCol="1270" anchor="b" anchorCtr="0">
          <a:noAutofit/>
        </a:bodyPr>
        <a:lstStyle/>
        <a:p>
          <a:pPr marL="0" lvl="0" indent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900" kern="1200" dirty="0"/>
        </a:p>
      </dsp:txBody>
      <dsp:txXfrm>
        <a:off x="429743" y="2084831"/>
        <a:ext cx="3146428" cy="31272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07E0F-3966-4FA6-AF7B-66300D330D2E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01F7E-AFEB-451C-9BC2-9834F07AB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4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01F7E-AFEB-451C-9BC2-9834F07AB3B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908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C122EF-D208-4367-9396-764D88F47CF8}" type="datetimeFigureOut">
              <a:rPr lang="ru-RU" smtClean="0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906C4A-65BD-433A-A5B1-D8A9296FCC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525A5B-ECC4-48EB-9358-C8AC6F4959B4}" type="datetimeFigureOut">
              <a:rPr lang="ru-RU" smtClean="0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DB67A-2611-4527-A15E-793A4FBD14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D5C0F8-A8DD-4E71-928C-60328DC4E39B}" type="datetimeFigureOut">
              <a:rPr lang="ru-RU" smtClean="0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541123-2529-4247-B6BF-9CF5B34975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8335D2-54EB-4B49-8B29-FFCFD7EE5DD6}" type="datetimeFigureOut">
              <a:rPr lang="ru-RU" smtClean="0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7F23E4-306B-4300-99A8-1BD447E45F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674FAE-375A-40CC-B3CB-1CDA76D90747}" type="datetimeFigureOut">
              <a:rPr lang="ru-RU" smtClean="0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0FEFB-DF6F-421B-9F0D-5B156CB7181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E903B6-376F-4638-9EEB-A4DAD79ED216}" type="datetimeFigureOut">
              <a:rPr lang="ru-RU" smtClean="0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1CB31-DB76-44DB-9642-862366ABE5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169BAF-0C41-4DCB-87ED-19A6970F16C5}" type="datetimeFigureOut">
              <a:rPr lang="ru-RU" smtClean="0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00822-CE3A-4D9A-96F4-6034E2198C7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901EF6-4D10-43E6-8108-939A845256FD}" type="datetimeFigureOut">
              <a:rPr lang="ru-RU" smtClean="0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E5F3C-BA06-4F0D-8EB8-F2513D5995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EC5405-9F81-4832-82A6-BFCDEED99DDD}" type="datetimeFigureOut">
              <a:rPr lang="ru-RU" smtClean="0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A0953B-020E-449F-A1D6-A7EC74F7C0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E6279A-4617-435B-9FBB-E8326D1A16E3}" type="datetimeFigureOut">
              <a:rPr lang="ru-RU" smtClean="0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F4E9CF-F8CE-4CC1-9420-28035C406A6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87BDC4-2AC9-4352-BC72-F432ADD90250}" type="datetimeFigureOut">
              <a:rPr lang="ru-RU" smtClean="0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FD7E8E-14AE-404D-9B5D-E8903BDD8EF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2260AB94-2828-4325-B89F-1EAF404972BD}" type="datetimeFigureOut">
              <a:rPr lang="ru-RU" smtClean="0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F6107F2A-42D7-46DC-AAA8-640F60F3547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BBF9E2D3-9101-49AA-8618-B7A0371E3F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908" y="438246"/>
            <a:ext cx="8183880" cy="57990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94B747-C8B0-41C1-93E7-98F751C81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438246"/>
            <a:ext cx="8183880" cy="4934969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r>
              <a:rPr lang="ru-RU" sz="4000" i="1" dirty="0"/>
              <a:t>Фестиваль открытых занятий</a:t>
            </a:r>
            <a:br>
              <a:rPr lang="ru-RU" sz="4000" i="1" dirty="0"/>
            </a:br>
            <a:r>
              <a:rPr lang="ru-RU" sz="4000" i="1" dirty="0"/>
              <a:t>«Занятие -2024»</a:t>
            </a:r>
            <a:br>
              <a:rPr lang="ru-RU" sz="4000" i="1" dirty="0">
                <a:highlight>
                  <a:srgbClr val="0000FF"/>
                </a:highlight>
              </a:rPr>
            </a:br>
            <a:br>
              <a:rPr lang="ru-RU" sz="4000" i="1" dirty="0">
                <a:highlight>
                  <a:srgbClr val="0000FF"/>
                </a:highlight>
              </a:rPr>
            </a:br>
            <a:br>
              <a:rPr lang="ru-RU" sz="4000" i="1" dirty="0">
                <a:highlight>
                  <a:srgbClr val="0000FF"/>
                </a:highlight>
              </a:rPr>
            </a:br>
            <a:br>
              <a:rPr lang="ru-RU" sz="4000" i="1" dirty="0">
                <a:highlight>
                  <a:srgbClr val="0000FF"/>
                </a:highlight>
              </a:rPr>
            </a:br>
            <a:r>
              <a:rPr lang="ru-RU" sz="1300" i="1" dirty="0"/>
              <a:t>Сентябрь, 2024 </a:t>
            </a:r>
            <a:br>
              <a:rPr lang="ru-RU" sz="4000" i="1" dirty="0">
                <a:highlight>
                  <a:srgbClr val="0000FF"/>
                </a:highlight>
              </a:rPr>
            </a:br>
            <a:endParaRPr lang="ru-RU" sz="2000" i="1" dirty="0">
              <a:highlight>
                <a:srgbClr val="0000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26315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21D842-A7D6-4128-A44F-A960BA089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530225"/>
            <a:ext cx="8183880" cy="550481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3E981EC5-6E3B-4425-9C7F-AF3FADA89C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59" y="404665"/>
            <a:ext cx="8389413" cy="5923110"/>
          </a:xfr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5317DC0-0B9C-48CA-A998-9063F295B2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" y="980728"/>
            <a:ext cx="8138160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31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E1FB06-036C-4459-9A6F-0CE87F8C6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D1764FA-9FB0-4D62-8775-DC98FF6757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7" y="620688"/>
            <a:ext cx="7957513" cy="5688632"/>
          </a:xfr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B5A4DC4-7CAB-4463-A9DC-9EBC8D567838}"/>
              </a:ext>
            </a:extLst>
          </p:cNvPr>
          <p:cNvSpPr/>
          <p:nvPr/>
        </p:nvSpPr>
        <p:spPr>
          <a:xfrm>
            <a:off x="1835696" y="2492897"/>
            <a:ext cx="5904656" cy="2788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508000" indent="-457200" algn="just">
              <a:lnSpc>
                <a:spcPct val="125000"/>
              </a:lnSpc>
              <a:spcBef>
                <a:spcPts val="1300"/>
              </a:spcBef>
              <a:spcAft>
                <a:spcPts val="0"/>
              </a:spcAft>
            </a:pP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Сроки проведения фестиваля: </a:t>
            </a:r>
          </a:p>
          <a:p>
            <a:pPr marL="457200" marR="508000" indent="-457200" algn="just">
              <a:lnSpc>
                <a:spcPct val="125000"/>
              </a:lnSpc>
              <a:spcBef>
                <a:spcPts val="1300"/>
              </a:spcBef>
              <a:spcAft>
                <a:spcPts val="0"/>
              </a:spcAft>
            </a:pP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31.10.24г.-02.11.24г.</a:t>
            </a:r>
            <a:r>
              <a:rPr lang="ru-RU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4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620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FDDAF6-8C3F-45BC-902E-D64E0BFAB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136F488-F4A7-4700-B888-FD02A514F4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62" y="404664"/>
            <a:ext cx="8455810" cy="5630376"/>
          </a:xfrm>
        </p:spPr>
      </p:pic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E1651270-D5E3-4587-84D0-EEB6E5C676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4098488"/>
              </p:ext>
            </p:extLst>
          </p:nvPr>
        </p:nvGraphicFramePr>
        <p:xfrm>
          <a:off x="4067944" y="822960"/>
          <a:ext cx="4618856" cy="5212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78453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CB3102-92BC-4ECB-B23F-57C944974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C0EB664-7D62-4144-9C7B-B7A7F6F631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32656"/>
            <a:ext cx="8363272" cy="5964249"/>
          </a:xfr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5D7E91C-481D-45B8-B974-DB2105C16E53}"/>
              </a:ext>
            </a:extLst>
          </p:cNvPr>
          <p:cNvSpPr/>
          <p:nvPr/>
        </p:nvSpPr>
        <p:spPr>
          <a:xfrm>
            <a:off x="2699792" y="1988841"/>
            <a:ext cx="4896544" cy="3370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508000" indent="450215" algn="just">
              <a:lnSpc>
                <a:spcPct val="125000"/>
              </a:lnSpc>
              <a:spcBef>
                <a:spcPts val="1300"/>
              </a:spcBef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Продолжительность открытого занятия должна соответствовать одному академическому часу занятия - </a:t>
            </a:r>
          </a:p>
          <a:p>
            <a:pPr marL="457200" marR="508000" indent="450215" algn="ctr">
              <a:lnSpc>
                <a:spcPct val="125000"/>
              </a:lnSpc>
              <a:spcBef>
                <a:spcPts val="1300"/>
              </a:spcBef>
              <a:spcAft>
                <a:spcPts val="0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45 минут</a:t>
            </a:r>
            <a:endParaRPr lang="ru-RU" sz="24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886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8034D8-A11F-46EA-A2AC-1BC5833F7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C329AC9-FAC2-4DB1-8C73-B7EDE70C85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0649"/>
            <a:ext cx="8291264" cy="5774392"/>
          </a:xfr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59DFFD7-736C-4237-B756-CA231CEBE310}"/>
              </a:ext>
            </a:extLst>
          </p:cNvPr>
          <p:cNvSpPr/>
          <p:nvPr/>
        </p:nvSpPr>
        <p:spPr>
          <a:xfrm>
            <a:off x="441256" y="260650"/>
            <a:ext cx="7731144" cy="5915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508000" indent="-457200" algn="ctr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571500" algn="l"/>
                <a:tab pos="685800" algn="l"/>
              </a:tabLs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Параметры определения качества открытого занятия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dirty="0"/>
              <a:t>Наличие развернутого конспекта занятия, в котором указываются цель, задачи, план проведения, результат, необходимые наглядные и дидактические материалы, материально-техническое оснащение.</a:t>
            </a:r>
            <a:endParaRPr lang="ru-RU" b="1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dirty="0"/>
              <a:t>Соответствие результатов занятия поставленной цели.</a:t>
            </a:r>
            <a:endParaRPr lang="ru-RU" b="1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dirty="0"/>
              <a:t>Логичность и последовательность этапов в структуре занятия, рациональность распределения времени на каждом этапе.</a:t>
            </a:r>
            <a:endParaRPr lang="ru-RU" b="1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dirty="0"/>
              <a:t>Разнообразие и эффективность использования различных форм, методов и средств обучения в соответствии с поставленными задачами.</a:t>
            </a:r>
            <a:endParaRPr lang="ru-RU" b="1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dirty="0"/>
              <a:t>Активная позиция ребенка на занятии.</a:t>
            </a:r>
            <a:endParaRPr lang="ru-RU" b="1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dirty="0"/>
              <a:t>Воспитательное влияние занятия.</a:t>
            </a:r>
            <a:endParaRPr lang="ru-RU" b="1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dirty="0"/>
              <a:t>Владение педагогом навыков самоанализа занятия.</a:t>
            </a:r>
            <a:endParaRPr lang="ru-RU" b="1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dirty="0"/>
              <a:t>Понимание педагогом отличия открытого занятия от традиционного. </a:t>
            </a:r>
            <a:endParaRPr lang="ru-RU" b="1" dirty="0"/>
          </a:p>
          <a:p>
            <a:pPr marL="457200" marR="508000" indent="-457200" algn="just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571500" algn="l"/>
                <a:tab pos="685800" algn="l"/>
              </a:tabLst>
            </a:pPr>
            <a:endParaRPr lang="ru-R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991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88E793-B315-4B5C-97B3-FB11DD78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CC986C6-EE6A-4088-BAA9-17B411FB20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34" y="519924"/>
            <a:ext cx="8199646" cy="5933411"/>
          </a:xfr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46E03F5-0F7F-4026-8254-27A607415545}"/>
              </a:ext>
            </a:extLst>
          </p:cNvPr>
          <p:cNvSpPr/>
          <p:nvPr/>
        </p:nvSpPr>
        <p:spPr>
          <a:xfrm>
            <a:off x="502920" y="980728"/>
            <a:ext cx="8138160" cy="5121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508000" indent="450215" algn="just">
              <a:lnSpc>
                <a:spcPct val="125000"/>
              </a:lnSpc>
              <a:spcBef>
                <a:spcPts val="13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Председатель –   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Фокшей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Л.Н. – директор МАУ ДО «ДТДМ»,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508000" indent="450215" algn="just">
              <a:lnSpc>
                <a:spcPct val="125000"/>
              </a:lnSpc>
              <a:spcBef>
                <a:spcPts val="13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Члены жюри -   Спиридонова М.В. – заместитель директора по УВР МАУ ДО «ДТДМ»,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508000" indent="450215" algn="just">
              <a:lnSpc>
                <a:spcPct val="125000"/>
              </a:lnSpc>
              <a:spcBef>
                <a:spcPts val="13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Князева А.А. – заместитель директора по НМР МАУ ДО «ДТДМ»,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508000" indent="450215" algn="just">
              <a:lnSpc>
                <a:spcPct val="125000"/>
              </a:lnSpc>
              <a:spcBef>
                <a:spcPts val="13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Филиппова Ю.В. – заведующая отделом декоративно-прикладного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508000" indent="450215" algn="just">
              <a:lnSpc>
                <a:spcPct val="125000"/>
              </a:lnSpc>
              <a:spcBef>
                <a:spcPts val="13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творчества и спортивно-технической направленности,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508000" indent="450215" algn="just">
              <a:lnSpc>
                <a:spcPct val="125000"/>
              </a:lnSpc>
              <a:spcBef>
                <a:spcPts val="13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Семенова Ж.В. – заведующая художественно-эстетическим отделом </a:t>
            </a: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275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BBF9E2D3-9101-49AA-8618-B7A0371E3F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908" y="438246"/>
            <a:ext cx="8183880" cy="57990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94B747-C8B0-41C1-93E7-98F751C81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438246"/>
            <a:ext cx="8183880" cy="6159106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br>
              <a:rPr lang="ru-RU" sz="4000" i="1" dirty="0"/>
            </a:br>
            <a:r>
              <a:rPr lang="ru-RU" sz="4000" i="1" dirty="0"/>
              <a:t>Удачи в проведении занятия!!!</a:t>
            </a:r>
            <a:br>
              <a:rPr lang="ru-RU" sz="4000" i="1" dirty="0">
                <a:highlight>
                  <a:srgbClr val="0000FF"/>
                </a:highlight>
              </a:rPr>
            </a:br>
            <a:br>
              <a:rPr lang="ru-RU" sz="4000" i="1" dirty="0">
                <a:highlight>
                  <a:srgbClr val="0000FF"/>
                </a:highlight>
              </a:rPr>
            </a:br>
            <a:br>
              <a:rPr lang="ru-RU" sz="4000" i="1" dirty="0">
                <a:highlight>
                  <a:srgbClr val="0000FF"/>
                </a:highlight>
              </a:rPr>
            </a:br>
            <a:br>
              <a:rPr lang="ru-RU" sz="4000" i="1" dirty="0">
                <a:highlight>
                  <a:srgbClr val="0000FF"/>
                </a:highlight>
              </a:rPr>
            </a:br>
            <a:br>
              <a:rPr lang="ru-RU" sz="4000" i="1" dirty="0">
                <a:highlight>
                  <a:srgbClr val="0000FF"/>
                </a:highlight>
              </a:rPr>
            </a:br>
            <a:endParaRPr lang="ru-RU" sz="2000" i="1" dirty="0">
              <a:highlight>
                <a:srgbClr val="0000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740074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1923</TotalTime>
  <Words>245</Words>
  <Application>Microsoft Office PowerPoint</Application>
  <PresentationFormat>Экран (4:3)</PresentationFormat>
  <Paragraphs>22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Verdana</vt:lpstr>
      <vt:lpstr>Wingdings 2</vt:lpstr>
      <vt:lpstr>Аспект</vt:lpstr>
      <vt:lpstr>              Фестиваль открытых занятий «Занятие -2024»    Сентябрь, 2024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Удачи в проведении занятия!!!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образовательное учреждение дополнительного образования детей «Дворец творчества детей и мо</dc:title>
  <dc:creator>Кузнецова</dc:creator>
  <cp:lastModifiedBy>Лигузова Татьяна Владимировна</cp:lastModifiedBy>
  <cp:revision>301</cp:revision>
  <dcterms:created xsi:type="dcterms:W3CDTF">2013-12-12T09:09:06Z</dcterms:created>
  <dcterms:modified xsi:type="dcterms:W3CDTF">2024-09-27T08:28:54Z</dcterms:modified>
</cp:coreProperties>
</file>