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278" r:id="rId4"/>
    <p:sldId id="262" r:id="rId5"/>
    <p:sldId id="279" r:id="rId6"/>
    <p:sldId id="280" r:id="rId7"/>
    <p:sldId id="291" r:id="rId8"/>
    <p:sldId id="282" r:id="rId9"/>
    <p:sldId id="281" r:id="rId10"/>
    <p:sldId id="283" r:id="rId11"/>
    <p:sldId id="284" r:id="rId12"/>
    <p:sldId id="293" r:id="rId13"/>
    <p:sldId id="290" r:id="rId14"/>
    <p:sldId id="288" r:id="rId15"/>
    <p:sldId id="286" r:id="rId16"/>
    <p:sldId id="287" r:id="rId17"/>
    <p:sldId id="289" r:id="rId18"/>
    <p:sldId id="29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E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03" autoAdjust="0"/>
    <p:restoredTop sz="94660"/>
  </p:normalViewPr>
  <p:slideViewPr>
    <p:cSldViewPr snapToGrid="0">
      <p:cViewPr varScale="1">
        <p:scale>
          <a:sx n="48" d="100"/>
          <a:sy n="48" d="100"/>
        </p:scale>
        <p:origin x="6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0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3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3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8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1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5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5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4C20E-59FB-451E-A926-A0C51A8F3AE1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852F-10DB-41F3-903D-60A80B179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989B0F-BE4B-42EF-8353-E33A6FB8C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46" y="0"/>
            <a:ext cx="12492546" cy="7037468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23255" y="3128288"/>
            <a:ext cx="8297838" cy="30439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СЕМИНАР-ПОГРУЖЕНИЕ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ГЛУБИНЫ ОТКРЫТОГО ЗАНЯТИЯ»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6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73A802-0E28-4A9C-9FB9-0BED8CF9F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D6E07-7F37-4051-8D0A-8F87E8284E68}"/>
              </a:ext>
            </a:extLst>
          </p:cNvPr>
          <p:cNvSpPr txBox="1"/>
          <p:nvPr/>
        </p:nvSpPr>
        <p:spPr>
          <a:xfrm>
            <a:off x="1" y="2358997"/>
            <a:ext cx="12191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пределение </a:t>
            </a: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целей обучения</a:t>
            </a: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результат </a:t>
            </a: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«условия, исполнение, критерии»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60440-18E8-44AE-A324-D1CA22B3C6C2}"/>
              </a:ext>
            </a:extLst>
          </p:cNvPr>
          <p:cNvSpPr txBox="1"/>
          <p:nvPr/>
        </p:nvSpPr>
        <p:spPr>
          <a:xfrm>
            <a:off x="194440" y="4300722"/>
            <a:ext cx="11997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которых будет совершаться действие, </a:t>
            </a:r>
            <a:r>
              <a:rPr lang="ru-RU" sz="4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исполнение</a:t>
            </a: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обозначает само действие, то есть что необходимо сделать и </a:t>
            </a:r>
            <a:r>
              <a:rPr lang="ru-RU" sz="4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</a:t>
            </a: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то, что необходимо сделать.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7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67-B17C-439B-A8A2-9CFBF0F4F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F6B4E3-6A31-46A9-994F-43364FEF1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98" t="14849" r="5227" b="5151"/>
          <a:stretch/>
        </p:blipFill>
        <p:spPr>
          <a:xfrm>
            <a:off x="0" y="-25401"/>
            <a:ext cx="12202391" cy="7150580"/>
          </a:xfrm>
          <a:prstGeom prst="rect">
            <a:avLst/>
          </a:prstGeom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A821C95A-38A4-4D99-9837-79917F2F58CC}"/>
              </a:ext>
            </a:extLst>
          </p:cNvPr>
          <p:cNvSpPr/>
          <p:nvPr/>
        </p:nvSpPr>
        <p:spPr>
          <a:xfrm rot="8335523">
            <a:off x="1639665" y="5344972"/>
            <a:ext cx="3271873" cy="499641"/>
          </a:xfrm>
          <a:prstGeom prst="rightArrow">
            <a:avLst/>
          </a:prstGeom>
          <a:solidFill>
            <a:srgbClr val="229E8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53185177-3F54-4185-ADF9-22C795B58E04}"/>
              </a:ext>
            </a:extLst>
          </p:cNvPr>
          <p:cNvSpPr/>
          <p:nvPr/>
        </p:nvSpPr>
        <p:spPr>
          <a:xfrm rot="20454717">
            <a:off x="2364183" y="5357468"/>
            <a:ext cx="5576876" cy="443232"/>
          </a:xfrm>
          <a:prstGeom prst="rightArrow">
            <a:avLst/>
          </a:prstGeom>
          <a:solidFill>
            <a:srgbClr val="229E8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5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26449D-4EDF-48F4-8F66-F454F438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BEEABE07-E4F8-40A4-8790-F15BC5D89291}"/>
              </a:ext>
            </a:extLst>
          </p:cNvPr>
          <p:cNvCxnSpPr/>
          <p:nvPr/>
        </p:nvCxnSpPr>
        <p:spPr>
          <a:xfrm rot="5400000" flipH="1" flipV="1">
            <a:off x="4353339" y="1689652"/>
            <a:ext cx="12700" cy="127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4EAF3F-52D4-4C1E-B8F9-1A15B6DF5256}"/>
              </a:ext>
            </a:extLst>
          </p:cNvPr>
          <p:cNvSpPr txBox="1"/>
          <p:nvPr/>
        </p:nvSpPr>
        <p:spPr>
          <a:xfrm>
            <a:off x="727406" y="2387350"/>
            <a:ext cx="10531913" cy="3785652"/>
          </a:xfrm>
          <a:prstGeom prst="rect">
            <a:avLst/>
          </a:prstGeom>
          <a:noFill/>
          <a:ln>
            <a:solidFill>
              <a:srgbClr val="229E8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способ целеполагания определяет цель учебного занятия для обучающихся. Педагогическая цель отличается тем, какие изменения произойдут с детьми в процессе обучения.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1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67-B17C-439B-A8A2-9CFBF0F4F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BEEABE07-E4F8-40A4-8790-F15BC5D89291}"/>
              </a:ext>
            </a:extLst>
          </p:cNvPr>
          <p:cNvCxnSpPr/>
          <p:nvPr/>
        </p:nvCxnSpPr>
        <p:spPr>
          <a:xfrm rot="5400000" flipH="1" flipV="1">
            <a:off x="4353339" y="1689652"/>
            <a:ext cx="12700" cy="127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5E1FD4F-EA4D-4978-80A3-39C4B9480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06972"/>
              </p:ext>
            </p:extLst>
          </p:nvPr>
        </p:nvGraphicFramePr>
        <p:xfrm>
          <a:off x="775854" y="1689652"/>
          <a:ext cx="10640291" cy="30622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687291">
                  <a:extLst>
                    <a:ext uri="{9D8B030D-6E8A-4147-A177-3AD203B41FA5}">
                      <a16:colId xmlns:a16="http://schemas.microsoft.com/office/drawing/2014/main" val="1709755235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453844236"/>
                    </a:ext>
                  </a:extLst>
                </a:gridCol>
              </a:tblGrid>
              <a:tr h="102011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ЗАНЯТИЯ ДЛЯ ОБУЧАЮЩИХСЯ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ЗАНЯТИЯ ДЛЯ ПЕДАГОГА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269935"/>
                  </a:ext>
                </a:extLst>
              </a:tr>
              <a:tr h="149448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229E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Опираясь на образец, нарисовать рисунок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229E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Формирование навыков</a:t>
                      </a:r>
                      <a:r>
                        <a:rPr lang="en-US" sz="3200" b="1" dirty="0">
                          <a:solidFill>
                            <a:srgbClr val="229E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3200" b="1" dirty="0">
                          <a:solidFill>
                            <a:srgbClr val="229E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способов рисования с помощью образца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031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02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2642DE-A8F0-438D-A8FF-012F741F3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BEEABE07-E4F8-40A4-8790-F15BC5D89291}"/>
              </a:ext>
            </a:extLst>
          </p:cNvPr>
          <p:cNvCxnSpPr/>
          <p:nvPr/>
        </p:nvCxnSpPr>
        <p:spPr>
          <a:xfrm rot="5400000" flipH="1" flipV="1">
            <a:off x="4353339" y="1689652"/>
            <a:ext cx="12700" cy="127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4EAF3F-52D4-4C1E-B8F9-1A15B6DF5256}"/>
              </a:ext>
            </a:extLst>
          </p:cNvPr>
          <p:cNvSpPr txBox="1"/>
          <p:nvPr/>
        </p:nvSpPr>
        <p:spPr>
          <a:xfrm>
            <a:off x="830043" y="2166730"/>
            <a:ext cx="10531913" cy="4401205"/>
          </a:xfrm>
          <a:prstGeom prst="rect">
            <a:avLst/>
          </a:prstGeom>
          <a:noFill/>
          <a:ln>
            <a:solidFill>
              <a:srgbClr val="229E8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 задачи и задачи для обучающихся должны раскрывать цели, конкретизировать их. </a:t>
            </a: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планировании задач занятия необходимо ставить их с учетом возрастных особенностей обучающихся данной группы, их учебной подготовленности, воспитанности, развития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8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DEB83E-E8A3-4E18-81F8-B8F8695A2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BEEABE07-E4F8-40A4-8790-F15BC5D89291}"/>
              </a:ext>
            </a:extLst>
          </p:cNvPr>
          <p:cNvCxnSpPr/>
          <p:nvPr/>
        </p:nvCxnSpPr>
        <p:spPr>
          <a:xfrm rot="5400000" flipH="1" flipV="1">
            <a:off x="4353339" y="1689652"/>
            <a:ext cx="12700" cy="127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4EAF3F-52D4-4C1E-B8F9-1A15B6DF5256}"/>
              </a:ext>
            </a:extLst>
          </p:cNvPr>
          <p:cNvSpPr txBox="1"/>
          <p:nvPr/>
        </p:nvSpPr>
        <p:spPr>
          <a:xfrm>
            <a:off x="830043" y="2613803"/>
            <a:ext cx="10531913" cy="3046988"/>
          </a:xfrm>
          <a:prstGeom prst="rect">
            <a:avLst/>
          </a:prstGeom>
          <a:noFill/>
          <a:ln>
            <a:solidFill>
              <a:srgbClr val="229E8F"/>
            </a:solidFill>
          </a:ln>
        </p:spPr>
        <p:txBody>
          <a:bodyPr wrap="square" rtlCol="0">
            <a:spAutoFit/>
          </a:bodyPr>
          <a:lstStyle/>
          <a:p>
            <a:pPr indent="450215" algn="ctr"/>
            <a:r>
              <a:rPr lang="ru-RU" sz="48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Традиционно к занятиям ставятся три задачи: </a:t>
            </a:r>
            <a:endParaRPr lang="ru-RU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u="sng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образовательная, развивающая и воспитательная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67-B17C-439B-A8A2-9CFBF0F4F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BEEABE07-E4F8-40A4-8790-F15BC5D89291}"/>
              </a:ext>
            </a:extLst>
          </p:cNvPr>
          <p:cNvCxnSpPr/>
          <p:nvPr/>
        </p:nvCxnSpPr>
        <p:spPr>
          <a:xfrm rot="5400000" flipH="1" flipV="1">
            <a:off x="4353339" y="1689652"/>
            <a:ext cx="12700" cy="127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4EAF3F-52D4-4C1E-B8F9-1A15B6DF5256}"/>
              </a:ext>
            </a:extLst>
          </p:cNvPr>
          <p:cNvSpPr txBox="1"/>
          <p:nvPr/>
        </p:nvSpPr>
        <p:spPr>
          <a:xfrm>
            <a:off x="1" y="748146"/>
            <a:ext cx="12191999" cy="6494085"/>
          </a:xfrm>
          <a:prstGeom prst="rect">
            <a:avLst/>
          </a:prstGeom>
          <a:noFill/>
          <a:ln>
            <a:solidFill>
              <a:srgbClr val="229E8F"/>
            </a:solidFill>
          </a:ln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(обучающие) задачи нацелены:</a:t>
            </a:r>
            <a:endParaRPr lang="ru-RU" sz="26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познавательный интерес к чему - либо;</a:t>
            </a:r>
            <a:endParaRPr lang="ru-RU" sz="26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включить в деятельность;</a:t>
            </a:r>
            <a:endParaRPr lang="ru-RU" sz="26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специальные знания и способы деятельности;</a:t>
            </a:r>
            <a:endParaRPr lang="ru-RU" sz="26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удовлетворять образовательные потребности;</a:t>
            </a:r>
            <a:endParaRPr lang="ru-RU" sz="26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мотивацию к определенному виду деятельности</a:t>
            </a:r>
            <a:endParaRPr lang="ru-RU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  <a:endParaRPr lang="ru-RU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общественную активность, гражданскую позицию, культуру поведения, навыки здорового образа жизни;</a:t>
            </a:r>
            <a:endParaRPr lang="ru-RU" sz="26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гуманистическое мировоззрение и т.п.</a:t>
            </a:r>
            <a:endParaRPr lang="ru-RU" sz="26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6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  <a:endParaRPr lang="ru-RU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развивать личностные свойства: самостоятельность, ответственность, активность и т.д.;</a:t>
            </a:r>
          </a:p>
          <a:p>
            <a:pPr algn="just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формировать потребность в самопознании, самореализации, творческие способности и задатки</a:t>
            </a:r>
            <a:endParaRPr lang="ru-RU" sz="26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600" b="1" dirty="0">
              <a:solidFill>
                <a:schemeClr val="bg1"/>
              </a:solidFill>
              <a:highlight>
                <a:srgbClr val="229E8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B857C-54DA-4872-AE7F-4CD28C6EBDDE}"/>
              </a:ext>
            </a:extLst>
          </p:cNvPr>
          <p:cNvSpPr txBox="1"/>
          <p:nvPr/>
        </p:nvSpPr>
        <p:spPr>
          <a:xfrm>
            <a:off x="533580" y="-21295"/>
            <a:ext cx="11124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6796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67-B17C-439B-A8A2-9CFBF0F4F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BEEABE07-E4F8-40A4-8790-F15BC5D89291}"/>
              </a:ext>
            </a:extLst>
          </p:cNvPr>
          <p:cNvCxnSpPr/>
          <p:nvPr/>
        </p:nvCxnSpPr>
        <p:spPr>
          <a:xfrm rot="5400000" flipH="1" flipV="1">
            <a:off x="4353339" y="1689652"/>
            <a:ext cx="12700" cy="127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4EAF3F-52D4-4C1E-B8F9-1A15B6DF5256}"/>
              </a:ext>
            </a:extLst>
          </p:cNvPr>
          <p:cNvSpPr txBox="1"/>
          <p:nvPr/>
        </p:nvSpPr>
        <p:spPr>
          <a:xfrm>
            <a:off x="0" y="0"/>
            <a:ext cx="12191999" cy="7355860"/>
          </a:xfrm>
          <a:prstGeom prst="rect">
            <a:avLst/>
          </a:prstGeom>
          <a:noFill/>
          <a:ln>
            <a:solidFill>
              <a:srgbClr val="229E8F"/>
            </a:solidFill>
          </a:ln>
        </p:spPr>
        <p:txBody>
          <a:bodyPr wrap="square" rtlCol="0">
            <a:spAutoFit/>
          </a:bodyPr>
          <a:lstStyle/>
          <a:p>
            <a:pPr indent="450215" algn="ctr"/>
            <a:r>
              <a:rPr lang="ru-RU" sz="28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ЗАДАЧ ФИЗКУЛЬТУРНО-СПОРТИВНОЙ НАПРАВЛЕННОСТИ</a:t>
            </a:r>
          </a:p>
          <a:p>
            <a:pPr indent="450215" algn="just"/>
            <a:r>
              <a:rPr lang="ru-RU" sz="28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8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(обучающие) задачи :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познакомить обучающихся с понятиями: спорт, здоровье, спортсмен;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расширить представление и знания учащихся о разных видах спорта, о здоровом образе жизни.</a:t>
            </a:r>
            <a:endParaRPr lang="ru-RU" sz="28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8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</a:t>
            </a: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8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создать положительный эмоциональный настрой</a:t>
            </a:r>
            <a:r>
              <a:rPr lang="ru-RU" sz="28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-воспитывать любовь к спорту, чувство гордости за российских спортсменов;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-воспитывать качества: силу, смелость, выносливость, ловкость, внимательность, любознательность, дружеские отношения</a:t>
            </a:r>
            <a:endParaRPr lang="ru-RU" sz="28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8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-развивать познавательные и интеллектуальные способности детей, память, речь, творческий потенциал;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-формировать эмоциональное, ценностное отношение к людям</a:t>
            </a:r>
            <a:endParaRPr lang="ru-RU" sz="2800" b="1" dirty="0">
              <a:solidFill>
                <a:schemeClr val="bg1"/>
              </a:solidFill>
              <a:effectLst/>
              <a:highlight>
                <a:srgbClr val="229E8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kern="1200" dirty="0">
                <a:solidFill>
                  <a:schemeClr val="bg1"/>
                </a:solidFill>
                <a:effectLst/>
                <a:highlight>
                  <a:srgbClr val="229E8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b="1" dirty="0">
              <a:solidFill>
                <a:schemeClr val="bg1"/>
              </a:solidFill>
              <a:highlight>
                <a:srgbClr val="229E8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2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C4344-8871-438D-9B99-48CD52F65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BEEABE07-E4F8-40A4-8790-F15BC5D89291}"/>
              </a:ext>
            </a:extLst>
          </p:cNvPr>
          <p:cNvCxnSpPr/>
          <p:nvPr/>
        </p:nvCxnSpPr>
        <p:spPr>
          <a:xfrm rot="5400000" flipH="1" flipV="1">
            <a:off x="4353339" y="1689652"/>
            <a:ext cx="12700" cy="127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4EAF3F-52D4-4C1E-B8F9-1A15B6DF5256}"/>
              </a:ext>
            </a:extLst>
          </p:cNvPr>
          <p:cNvSpPr txBox="1"/>
          <p:nvPr/>
        </p:nvSpPr>
        <p:spPr>
          <a:xfrm>
            <a:off x="1824652" y="3161171"/>
            <a:ext cx="8542695" cy="1569660"/>
          </a:xfrm>
          <a:prstGeom prst="rect">
            <a:avLst/>
          </a:prstGeom>
          <a:noFill/>
          <a:ln>
            <a:solidFill>
              <a:srgbClr val="229E8F"/>
            </a:solidFill>
          </a:ln>
        </p:spPr>
        <p:txBody>
          <a:bodyPr wrap="square" rtlCol="0">
            <a:spAutoFit/>
          </a:bodyPr>
          <a:lstStyle/>
          <a:p>
            <a:pPr indent="450215" algn="ctr"/>
            <a:r>
              <a:rPr lang="ru-RU" sz="48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на глубину </a:t>
            </a:r>
          </a:p>
          <a:p>
            <a:pPr indent="450215" algn="ctr"/>
            <a:r>
              <a:rPr lang="ru-RU" sz="48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100  метров завершено!</a:t>
            </a:r>
          </a:p>
        </p:txBody>
      </p:sp>
    </p:spTree>
    <p:extLst>
      <p:ext uri="{BB962C8B-B14F-4D97-AF65-F5344CB8AC3E}">
        <p14:creationId xmlns:p14="http://schemas.microsoft.com/office/powerpoint/2010/main" val="125242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C4344-8871-438D-9B99-48CD52F65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BEEABE07-E4F8-40A4-8790-F15BC5D89291}"/>
              </a:ext>
            </a:extLst>
          </p:cNvPr>
          <p:cNvCxnSpPr/>
          <p:nvPr/>
        </p:nvCxnSpPr>
        <p:spPr>
          <a:xfrm rot="5400000" flipH="1" flipV="1">
            <a:off x="4353339" y="1689652"/>
            <a:ext cx="12700" cy="127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4EAF3F-52D4-4C1E-B8F9-1A15B6DF5256}"/>
              </a:ext>
            </a:extLst>
          </p:cNvPr>
          <p:cNvSpPr txBox="1"/>
          <p:nvPr/>
        </p:nvSpPr>
        <p:spPr>
          <a:xfrm>
            <a:off x="-218661" y="2710516"/>
            <a:ext cx="12192000" cy="1569660"/>
          </a:xfrm>
          <a:prstGeom prst="rect">
            <a:avLst/>
          </a:prstGeom>
          <a:noFill/>
          <a:ln>
            <a:solidFill>
              <a:srgbClr val="229E8F"/>
            </a:solidFill>
          </a:ln>
        </p:spPr>
        <p:txBody>
          <a:bodyPr wrap="square" rtlCol="0">
            <a:spAutoFit/>
          </a:bodyPr>
          <a:lstStyle/>
          <a:p>
            <a:pPr indent="450215" algn="ctr"/>
            <a:r>
              <a:rPr lang="ru-RU" sz="4800" b="1" dirty="0">
                <a:solidFill>
                  <a:schemeClr val="bg1"/>
                </a:solidFill>
                <a:highlight>
                  <a:srgbClr val="229E8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СОСТАВЛЕНИЮ САМОАНАЛИЗА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03491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67-B17C-439B-A8A2-9CFBF0F4F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02"/>
            <a:ext cx="12192000" cy="705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15165E-874D-4559-B2A4-95E47A4CAA81}"/>
              </a:ext>
            </a:extLst>
          </p:cNvPr>
          <p:cNvSpPr txBox="1"/>
          <p:nvPr/>
        </p:nvSpPr>
        <p:spPr>
          <a:xfrm>
            <a:off x="2084657" y="2105561"/>
            <a:ext cx="8022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используя шаблон структуры учебного занятия и информацию по его моделированию, сконструировать план-конспект занятия по направлению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6037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5560D9-1740-42F6-91B3-0AA0709C1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18531" y="1143000"/>
            <a:ext cx="8297838" cy="5286374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E9F93-9F49-41B6-ADEA-6A2D5C9DDD3E}"/>
              </a:ext>
            </a:extLst>
          </p:cNvPr>
          <p:cNvSpPr txBox="1"/>
          <p:nvPr/>
        </p:nvSpPr>
        <p:spPr>
          <a:xfrm>
            <a:off x="223935" y="83976"/>
            <a:ext cx="11868538" cy="1314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29E8F"/>
                </a:solidFill>
                <a:highlight>
                  <a:srgbClr val="FFFFFF"/>
                </a:highlight>
              </a:rPr>
              <a:t>план погружения:</a:t>
            </a:r>
          </a:p>
          <a:p>
            <a:pPr algn="ctr"/>
            <a:r>
              <a:rPr lang="ru-RU" sz="2400" b="1" dirty="0">
                <a:solidFill>
                  <a:srgbClr val="229E8F"/>
                </a:solidFill>
                <a:highlight>
                  <a:srgbClr val="FFFFFF"/>
                </a:highlight>
              </a:rPr>
              <a:t>(</a:t>
            </a:r>
            <a:r>
              <a:rPr lang="ru-RU" sz="2400" b="1" i="1" dirty="0">
                <a:solidFill>
                  <a:srgbClr val="229E8F"/>
                </a:solidFill>
                <a:highlight>
                  <a:srgbClr val="FFFFFF"/>
                </a:highlight>
              </a:rPr>
              <a:t>2 часа с перерывом на кофе-паузу</a:t>
            </a:r>
            <a:r>
              <a:rPr lang="ru-RU" sz="2400" b="1" dirty="0">
                <a:solidFill>
                  <a:srgbClr val="229E8F"/>
                </a:solidFill>
                <a:highlight>
                  <a:srgbClr val="FFFFFF"/>
                </a:highlight>
              </a:rPr>
              <a:t>)</a:t>
            </a:r>
          </a:p>
          <a:p>
            <a:pPr algn="ctr"/>
            <a:endParaRPr lang="ru-RU" sz="2400" b="1" dirty="0">
              <a:solidFill>
                <a:srgbClr val="229E8F"/>
              </a:solidFill>
              <a:highlight>
                <a:srgbClr val="FFFFFF"/>
              </a:highlight>
            </a:endParaRPr>
          </a:p>
          <a:p>
            <a:pPr algn="just"/>
            <a:r>
              <a:rPr lang="ru-RU" sz="220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200" b="1" i="1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приветственное слово </a:t>
            </a:r>
            <a:r>
              <a:rPr lang="ru-RU" sz="22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командира дворцовой субмарины – </a:t>
            </a:r>
            <a:r>
              <a:rPr lang="ru-RU" sz="22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Фокшей</a:t>
            </a:r>
            <a:r>
              <a:rPr lang="ru-RU" sz="22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Людмилы Николаевны</a:t>
            </a:r>
          </a:p>
          <a:p>
            <a:pPr algn="just"/>
            <a:r>
              <a:rPr lang="ru-RU" sz="22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200" b="1" i="1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по погружению </a:t>
            </a:r>
            <a:r>
              <a:rPr lang="ru-RU" sz="22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 штурмана Спиридоновой Марины Васильевны</a:t>
            </a:r>
          </a:p>
          <a:p>
            <a:pPr algn="just"/>
            <a:r>
              <a:rPr lang="ru-RU" sz="22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200" b="1" i="1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по свободному плаванию</a:t>
            </a:r>
            <a:r>
              <a:rPr lang="ru-RU" sz="22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от штурмана Князевой Анастасии Андреевны</a:t>
            </a:r>
          </a:p>
          <a:p>
            <a:pPr algn="just"/>
            <a:r>
              <a:rPr lang="ru-RU" sz="22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i="1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плавание</a:t>
            </a:r>
          </a:p>
          <a:p>
            <a:pPr algn="ctr"/>
            <a:r>
              <a:rPr lang="ru-RU" sz="2800" b="1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кофе-пауза</a:t>
            </a:r>
            <a:r>
              <a:rPr lang="ru-RU" sz="22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2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на 100 метров – </a:t>
            </a:r>
            <a:r>
              <a:rPr lang="ru-RU" sz="2400" b="1" u="sng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установки занятия</a:t>
            </a:r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(в сопровождении штурмана Князевой А.А.)</a:t>
            </a:r>
          </a:p>
          <a:p>
            <a:pPr algn="just"/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погружение на 200 метров – </a:t>
            </a:r>
            <a:r>
              <a:rPr lang="ru-RU" sz="2400" b="1" u="sng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типология, конструирование этапов занятия</a:t>
            </a:r>
          </a:p>
          <a:p>
            <a:pPr algn="just"/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(в сопровождении помощника командира </a:t>
            </a:r>
            <a:r>
              <a:rPr lang="ru-RU" sz="24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Мизиной</a:t>
            </a:r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Ю.В.)</a:t>
            </a:r>
          </a:p>
          <a:p>
            <a:pPr algn="just"/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погружение на 300 метров – </a:t>
            </a:r>
            <a:r>
              <a:rPr lang="ru-RU" sz="2400" b="1" i="1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занятий, важные составляющие успешности</a:t>
            </a:r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(в сопровождении помощника командира </a:t>
            </a:r>
            <a:r>
              <a:rPr lang="ru-RU" sz="2400" b="1" i="1" dirty="0" err="1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Габермель</a:t>
            </a:r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А.Г.)</a:t>
            </a:r>
          </a:p>
          <a:p>
            <a:pPr algn="just"/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всплытие – </a:t>
            </a:r>
            <a:r>
              <a:rPr lang="ru-RU" sz="2400" b="1" i="1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занятия</a:t>
            </a:r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(в сопровождении помощника командира Хабаловой И.Н.)</a:t>
            </a:r>
          </a:p>
          <a:p>
            <a:pPr algn="just"/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i="1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состояния</a:t>
            </a:r>
          </a:p>
          <a:p>
            <a:pPr algn="just"/>
            <a:r>
              <a:rPr lang="ru-RU" sz="2400" b="1" i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i="1" dirty="0">
                <a:solidFill>
                  <a:srgbClr val="229E8F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 за активность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i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000" b="1" i="1" dirty="0">
              <a:solidFill>
                <a:srgbClr val="002060"/>
              </a:solidFill>
            </a:endParaRPr>
          </a:p>
          <a:p>
            <a:pPr algn="just"/>
            <a:endParaRPr lang="ru-RU" sz="4000" b="1" i="1" dirty="0">
              <a:solidFill>
                <a:srgbClr val="00206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4000" b="1" i="1" dirty="0">
              <a:solidFill>
                <a:srgbClr val="00206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4000" b="1" i="1" dirty="0">
              <a:solidFill>
                <a:srgbClr val="00206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4000" b="1" i="1" dirty="0">
              <a:solidFill>
                <a:srgbClr val="00206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4000" b="1" i="1" dirty="0">
              <a:solidFill>
                <a:srgbClr val="00206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4000" b="1" i="1" dirty="0">
              <a:solidFill>
                <a:srgbClr val="002060"/>
              </a:solidFill>
            </a:endParaRP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3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67-B17C-439B-A8A2-9CFBF0F4F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602"/>
            <a:ext cx="12192000" cy="705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15165E-874D-4559-B2A4-95E47A4CAA81}"/>
              </a:ext>
            </a:extLst>
          </p:cNvPr>
          <p:cNvSpPr txBox="1"/>
          <p:nvPr/>
        </p:nvSpPr>
        <p:spPr>
          <a:xfrm>
            <a:off x="2084657" y="2105561"/>
            <a:ext cx="8022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ПЛАВАНИЕ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</a:p>
        </p:txBody>
      </p:sp>
    </p:spTree>
    <p:extLst>
      <p:ext uri="{BB962C8B-B14F-4D97-AF65-F5344CB8AC3E}">
        <p14:creationId xmlns:p14="http://schemas.microsoft.com/office/powerpoint/2010/main" val="396168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67-B17C-439B-A8A2-9CFBF0F4F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E24D4C-D34B-49EE-AB38-3016D384850A}"/>
              </a:ext>
            </a:extLst>
          </p:cNvPr>
          <p:cNvSpPr txBox="1"/>
          <p:nvPr/>
        </p:nvSpPr>
        <p:spPr>
          <a:xfrm>
            <a:off x="3023867" y="2485892"/>
            <a:ext cx="7042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СОСТОЯНИЯ: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представление содержания плана-конспекта занятия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минуты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4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67-B17C-439B-A8A2-9CFBF0F4FC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D6E07-7F37-4051-8D0A-8F87E8284E68}"/>
              </a:ext>
            </a:extLst>
          </p:cNvPr>
          <p:cNvSpPr txBox="1"/>
          <p:nvPr/>
        </p:nvSpPr>
        <p:spPr>
          <a:xfrm>
            <a:off x="1184564" y="2161309"/>
            <a:ext cx="10128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КОФЕ-ПАУЗА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928EC9-B44A-4F41-B270-EF2CFD192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D6E07-7F37-4051-8D0A-8F87E8284E68}"/>
              </a:ext>
            </a:extLst>
          </p:cNvPr>
          <p:cNvSpPr txBox="1"/>
          <p:nvPr/>
        </p:nvSpPr>
        <p:spPr>
          <a:xfrm>
            <a:off x="2863159" y="3659988"/>
            <a:ext cx="7042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ЦЕЛЕВЫЕ УСТАНОВКИ ЗАНЯТИЯ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34B53-5050-4F41-9D51-D6AB960246A6}"/>
              </a:ext>
            </a:extLst>
          </p:cNvPr>
          <p:cNvSpPr txBox="1"/>
          <p:nvPr/>
        </p:nvSpPr>
        <p:spPr>
          <a:xfrm>
            <a:off x="4128137" y="2554545"/>
            <a:ext cx="4275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ПОГРУЖЕНИЕ</a:t>
            </a:r>
          </a:p>
        </p:txBody>
      </p:sp>
    </p:spTree>
    <p:extLst>
      <p:ext uri="{BB962C8B-B14F-4D97-AF65-F5344CB8AC3E}">
        <p14:creationId xmlns:p14="http://schemas.microsoft.com/office/powerpoint/2010/main" val="69016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7510E-C793-4EF6-A2B3-E0F3E9C7B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D6E07-7F37-4051-8D0A-8F87E8284E68}"/>
              </a:ext>
            </a:extLst>
          </p:cNvPr>
          <p:cNvSpPr txBox="1"/>
          <p:nvPr/>
        </p:nvSpPr>
        <p:spPr>
          <a:xfrm>
            <a:off x="1622768" y="215068"/>
            <a:ext cx="8946461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Выбираем </a:t>
            </a:r>
            <a:r>
              <a:rPr lang="ru-RU" sz="4000" b="1" dirty="0">
                <a:solidFill>
                  <a:srgbClr val="002060"/>
                </a:solidFill>
              </a:rPr>
              <a:t>ТЕМУ</a:t>
            </a:r>
            <a:r>
              <a:rPr lang="ru-RU" sz="4000" b="1" dirty="0">
                <a:solidFill>
                  <a:schemeClr val="bg1"/>
                </a:solidFill>
              </a:rPr>
              <a:t> ЗАНЯТИЯ, она </a:t>
            </a:r>
            <a:r>
              <a:rPr lang="ru-RU" sz="4000" b="1" dirty="0">
                <a:solidFill>
                  <a:srgbClr val="002060"/>
                </a:solidFill>
              </a:rPr>
              <a:t>соответствует учебному плану и отражает содержание занятия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пример: «Путешествие в королевство пения» (вокал),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«Атмосфера в спектакле» (театральное искусство),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«Акварель по – сырому. Пейзаж» (изобразительное творчество)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3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D6BCB0-6C52-43A7-AD21-5360B4417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D6E07-7F37-4051-8D0A-8F87E8284E68}"/>
              </a:ext>
            </a:extLst>
          </p:cNvPr>
          <p:cNvSpPr txBox="1"/>
          <p:nvPr/>
        </p:nvSpPr>
        <p:spPr>
          <a:xfrm>
            <a:off x="1622769" y="2214090"/>
            <a:ext cx="894646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цель занятия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конкретна и достижима за одно занятие, отражает результат</a:t>
            </a:r>
          </a:p>
          <a:p>
            <a:pPr algn="ctr"/>
            <a:r>
              <a:rPr lang="ru-RU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предполагаемый результат действий или деятельности человека, на осуществление которых они направлены.</a:t>
            </a:r>
            <a:endParaRPr lang="ru-RU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38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3477</TotalTime>
  <Words>613</Words>
  <Application>Microsoft Office PowerPoint</Application>
  <PresentationFormat>Широкоэкранный</PresentationFormat>
  <Paragraphs>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Саламатина</dc:creator>
  <cp:lastModifiedBy>Анастасия Князева</cp:lastModifiedBy>
  <cp:revision>377</cp:revision>
  <dcterms:created xsi:type="dcterms:W3CDTF">2021-02-11T04:43:28Z</dcterms:created>
  <dcterms:modified xsi:type="dcterms:W3CDTF">2024-09-24T02:59:50Z</dcterms:modified>
</cp:coreProperties>
</file>