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40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20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06BD119E-C72C-42E2-ACE0-1D9BB779E71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F807DA88-9EF1-4F5E-882A-5C3C77D835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8585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D119E-C72C-42E2-ACE0-1D9BB779E71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7DA88-9EF1-4F5E-882A-5C3C77D835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626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D119E-C72C-42E2-ACE0-1D9BB779E71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7DA88-9EF1-4F5E-882A-5C3C77D835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54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D119E-C72C-42E2-ACE0-1D9BB779E71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7DA88-9EF1-4F5E-882A-5C3C77D835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559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200" b="1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D119E-C72C-42E2-ACE0-1D9BB779E71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7DA88-9EF1-4F5E-882A-5C3C77D8352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85416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D119E-C72C-42E2-ACE0-1D9BB779E71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7DA88-9EF1-4F5E-882A-5C3C77D835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825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D119E-C72C-42E2-ACE0-1D9BB779E71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7DA88-9EF1-4F5E-882A-5C3C77D835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971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D119E-C72C-42E2-ACE0-1D9BB779E71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7DA88-9EF1-4F5E-882A-5C3C77D835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419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D119E-C72C-42E2-ACE0-1D9BB779E71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7DA88-9EF1-4F5E-882A-5C3C77D835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532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D119E-C72C-42E2-ACE0-1D9BB779E71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7DA88-9EF1-4F5E-882A-5C3C77D835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90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" y="5105400"/>
            <a:ext cx="8417859" cy="1752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D119E-C72C-42E2-ACE0-1D9BB779E71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7DA88-9EF1-4F5E-882A-5C3C77D835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757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6BD119E-C72C-42E2-ACE0-1D9BB779E71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F807DA88-9EF1-4F5E-882A-5C3C77D835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363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7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Региональная целевая модель </a:t>
            </a:r>
            <a:r>
              <a:rPr lang="ru-RU" sz="5400" dirty="0" smtClean="0"/>
              <a:t>«Наставничество»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9205" y="5205742"/>
            <a:ext cx="4336610" cy="1286497"/>
          </a:xfrm>
        </p:spPr>
        <p:txBody>
          <a:bodyPr>
            <a:normAutofit/>
          </a:bodyPr>
          <a:lstStyle/>
          <a:p>
            <a:r>
              <a:rPr lang="ru-RU" sz="3600" dirty="0" smtClean="0"/>
              <a:t>2020-2044 года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192813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6404" y="0"/>
            <a:ext cx="7269480" cy="132556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Мероприятия в рамках Целевой модели наставничества</a:t>
            </a:r>
            <a:endParaRPr lang="ru-RU" sz="32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b="1" dirty="0" smtClean="0"/>
              <a:t>Краевой форум «</a:t>
            </a:r>
            <a:r>
              <a:rPr lang="en-US" sz="2400" b="1" dirty="0" smtClean="0"/>
              <a:t>PRO</a:t>
            </a:r>
            <a:r>
              <a:rPr lang="ru-RU" sz="2400" b="1" dirty="0" smtClean="0"/>
              <a:t>НАСТАВНИЧЕСТВО»</a:t>
            </a:r>
          </a:p>
          <a:p>
            <a:r>
              <a:rPr lang="ru-RU" sz="2400" b="1" dirty="0" smtClean="0"/>
              <a:t>Ежегодный краевой конкурс профессионального мастерства «Наставник года Красноярского края»</a:t>
            </a:r>
          </a:p>
          <a:p>
            <a:r>
              <a:rPr lang="ru-RU" sz="2400" b="1" dirty="0" smtClean="0"/>
              <a:t>Общение наставников и наставляемых в цифровой среде</a:t>
            </a:r>
          </a:p>
          <a:p>
            <a:r>
              <a:rPr lang="ru-RU" sz="2400" b="1" dirty="0" smtClean="0"/>
              <a:t>Краевые методические семинары</a:t>
            </a:r>
          </a:p>
          <a:p>
            <a:r>
              <a:rPr lang="ru-RU" sz="2400" b="1" dirty="0" smtClean="0"/>
              <a:t>Информационная поддержка в СМИ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251431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Оплата труда наставников и кураторов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Награждение почетными грамотами;</a:t>
            </a:r>
          </a:p>
          <a:p>
            <a:r>
              <a:rPr lang="ru-RU" dirty="0" smtClean="0"/>
              <a:t>Размещение информации о лучших наставниках на сайте образовательной организации;</a:t>
            </a:r>
          </a:p>
          <a:p>
            <a:r>
              <a:rPr lang="ru-RU" dirty="0" smtClean="0"/>
              <a:t>Привлечение к участию в образовательных программах, семинарах;</a:t>
            </a:r>
          </a:p>
          <a:p>
            <a:r>
              <a:rPr lang="ru-RU" dirty="0" smtClean="0"/>
              <a:t>Награждение нагрудным знаком «Почетный наставник»;</a:t>
            </a:r>
          </a:p>
          <a:p>
            <a:r>
              <a:rPr lang="ru-RU" dirty="0" smtClean="0"/>
              <a:t>Внесение изменений в индикаторы для выплат стимулирующего характера.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6699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6404" y="365759"/>
            <a:ext cx="7269480" cy="212394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Разработана в рамках достижения результатов по федеральным и региональным проектам: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6404" y="2489702"/>
            <a:ext cx="6446520" cy="1982710"/>
          </a:xfrm>
        </p:spPr>
        <p:txBody>
          <a:bodyPr>
            <a:noAutofit/>
          </a:bodyPr>
          <a:lstStyle/>
          <a:p>
            <a:r>
              <a:rPr lang="ru-RU" sz="3200" dirty="0" smtClean="0"/>
              <a:t>«Учитель будущего»</a:t>
            </a:r>
          </a:p>
          <a:p>
            <a:r>
              <a:rPr lang="ru-RU" sz="3200" dirty="0" smtClean="0"/>
              <a:t>«Современная школа»</a:t>
            </a:r>
          </a:p>
          <a:p>
            <a:r>
              <a:rPr lang="ru-RU" sz="3200" dirty="0" smtClean="0"/>
              <a:t>«Успех каждого ребенка»</a:t>
            </a:r>
          </a:p>
          <a:p>
            <a:r>
              <a:rPr lang="ru-RU" sz="3200" dirty="0" smtClean="0"/>
              <a:t>«Молодые профессионалы»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213164" y="5866645"/>
            <a:ext cx="64908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Национальный проект «Образование»</a:t>
            </a:r>
            <a:endParaRPr lang="ru-RU" sz="2400" b="1" dirty="0"/>
          </a:p>
        </p:txBody>
      </p:sp>
      <p:sp>
        <p:nvSpPr>
          <p:cNvPr id="5" name="Левая фигурная скобка 4"/>
          <p:cNvSpPr/>
          <p:nvPr/>
        </p:nvSpPr>
        <p:spPr>
          <a:xfrm rot="16200000" flipV="1">
            <a:off x="3696077" y="1515097"/>
            <a:ext cx="1099996" cy="7297092"/>
          </a:xfrm>
          <a:prstGeom prst="leftBrac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280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92990" y="3839471"/>
            <a:ext cx="4508626" cy="293704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2907" y="497941"/>
            <a:ext cx="7269480" cy="813136"/>
          </a:xfrm>
        </p:spPr>
        <p:txBody>
          <a:bodyPr/>
          <a:lstStyle/>
          <a:p>
            <a:r>
              <a:rPr lang="ru-RU" dirty="0" smtClean="0"/>
              <a:t>Цель внедрения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7941" y="1385182"/>
            <a:ext cx="7202801" cy="2598344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Обеспечение эффективной поддержки личностного роста, самоопределения, социализации и профориентации </a:t>
            </a:r>
            <a:r>
              <a:rPr lang="ru-RU" sz="2800" b="1" dirty="0" smtClean="0"/>
              <a:t>всех обучающихся в возрасте от 10 лет</a:t>
            </a:r>
          </a:p>
          <a:p>
            <a:r>
              <a:rPr lang="ru-RU" sz="2800" dirty="0" smtClean="0"/>
              <a:t>Профессиональный рост </a:t>
            </a:r>
            <a:r>
              <a:rPr lang="ru-RU" sz="2800" b="1" dirty="0" smtClean="0"/>
              <a:t>педагогов </a:t>
            </a:r>
            <a:r>
              <a:rPr lang="ru-RU" sz="2800" dirty="0" smtClean="0"/>
              <a:t>разных уровней образования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42168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Запланированный результат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6404" y="1828801"/>
            <a:ext cx="6446520" cy="1566249"/>
          </a:xfrm>
        </p:spPr>
        <p:txBody>
          <a:bodyPr>
            <a:noAutofit/>
          </a:bodyPr>
          <a:lstStyle/>
          <a:p>
            <a:r>
              <a:rPr lang="ru-RU" sz="2400" dirty="0" smtClean="0"/>
              <a:t>Не менее, чем 70% обучающихся организаций, осуществляющих образовательную деятельность по дополнительным общеобразовательным программам, вовлечены в различные формы наставничества:</a:t>
            </a:r>
            <a:endParaRPr lang="ru-RU" sz="2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3085" y="4300396"/>
            <a:ext cx="1385180" cy="5613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2020</a:t>
            </a:r>
            <a:endParaRPr lang="ru-RU" sz="32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31405" y="4300395"/>
            <a:ext cx="1385180" cy="5613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2021</a:t>
            </a:r>
            <a:endParaRPr lang="ru-RU" sz="32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09725" y="4300395"/>
            <a:ext cx="1385180" cy="5613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2022</a:t>
            </a:r>
            <a:endParaRPr lang="ru-RU" sz="32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88045" y="4300394"/>
            <a:ext cx="1385180" cy="5613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2023</a:t>
            </a:r>
            <a:endParaRPr lang="ru-RU" sz="32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700334" y="4300393"/>
            <a:ext cx="1385180" cy="5613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2024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3085" y="5060887"/>
            <a:ext cx="78790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10%  20%   35%  50%  70%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1098884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019" y="4849639"/>
            <a:ext cx="3987735" cy="1325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Электронная платформа «Наставник»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Региональный центр наставничества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716447" y="1394233"/>
            <a:ext cx="950614" cy="1167897"/>
          </a:xfrm>
          <a:prstGeom prst="chevron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4191754" y="3846214"/>
            <a:ext cx="950614" cy="1167897"/>
          </a:xfrm>
          <a:prstGeom prst="chevron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97925" y="1516516"/>
            <a:ext cx="3344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База данных наставляемых,</a:t>
            </a:r>
          </a:p>
          <a:p>
            <a:r>
              <a:rPr lang="ru-RU" dirty="0" smtClean="0"/>
              <a:t>Наставников и лучших</a:t>
            </a:r>
          </a:p>
          <a:p>
            <a:r>
              <a:rPr lang="ru-RU" dirty="0" smtClean="0"/>
              <a:t>практик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251010" y="3846214"/>
            <a:ext cx="30652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Поддержка внедрения</a:t>
            </a:r>
          </a:p>
          <a:p>
            <a:r>
              <a:rPr lang="ru-RU" dirty="0" smtClean="0"/>
              <a:t>Целевой модели,</a:t>
            </a:r>
          </a:p>
          <a:p>
            <a:r>
              <a:rPr lang="ru-RU" dirty="0" smtClean="0"/>
              <a:t>Сертификация программ </a:t>
            </a:r>
          </a:p>
          <a:p>
            <a:r>
              <a:rPr lang="ru-RU" dirty="0" smtClean="0"/>
              <a:t>наставничества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8420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767" y="181068"/>
            <a:ext cx="7269480" cy="659227"/>
          </a:xfrm>
        </p:spPr>
        <p:txBody>
          <a:bodyPr/>
          <a:lstStyle/>
          <a:p>
            <a:r>
              <a:rPr lang="ru-RU" dirty="0" smtClean="0"/>
              <a:t>Участники программы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69767" y="1061207"/>
            <a:ext cx="5332491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НАСТАВЛЯЕМЫЙ</a:t>
            </a:r>
            <a:r>
              <a:rPr lang="ru-RU" sz="2800" b="1" dirty="0" smtClean="0"/>
              <a:t> – </a:t>
            </a:r>
            <a:r>
              <a:rPr lang="ru-RU" sz="2000" dirty="0" smtClean="0"/>
              <a:t>УЧАЩИЙСЯ 10-18 ЛЕТ   </a:t>
            </a:r>
            <a:endParaRPr lang="ru-RU" sz="2800" dirty="0" smtClean="0"/>
          </a:p>
          <a:p>
            <a:endParaRPr lang="ru-RU" sz="2800" b="1" dirty="0"/>
          </a:p>
          <a:p>
            <a:r>
              <a:rPr lang="ru-RU" sz="2800" b="1" dirty="0" smtClean="0"/>
              <a:t>    </a:t>
            </a:r>
          </a:p>
          <a:p>
            <a:r>
              <a:rPr lang="ru-RU" sz="2800" b="1" dirty="0" smtClean="0">
                <a:solidFill>
                  <a:srgbClr val="00B050"/>
                </a:solidFill>
              </a:rPr>
              <a:t>КУРАТОР, НАСТАВНИК</a:t>
            </a:r>
            <a:r>
              <a:rPr lang="ru-RU" sz="2800" b="1" dirty="0" smtClean="0"/>
              <a:t>- </a:t>
            </a:r>
            <a:r>
              <a:rPr lang="ru-RU" sz="2000" b="1" dirty="0" smtClean="0"/>
              <a:t>СОТРУДНИК ОРГАНИЗАЦИИ, ПРОШЕДШИЙ СПЕЦПОДГОТОВКУ </a:t>
            </a:r>
          </a:p>
          <a:p>
            <a:endParaRPr lang="ru-RU" sz="2800" b="1" dirty="0"/>
          </a:p>
          <a:p>
            <a:r>
              <a:rPr lang="ru-RU" sz="2800" b="1" dirty="0" smtClean="0"/>
              <a:t> </a:t>
            </a:r>
          </a:p>
          <a:p>
            <a:r>
              <a:rPr lang="ru-RU" sz="2800" b="1" dirty="0" smtClean="0">
                <a:solidFill>
                  <a:srgbClr val="00B050"/>
                </a:solidFill>
              </a:rPr>
              <a:t>НАСТАВНИК-ОБУЧАЮЩИЙСЯ</a:t>
            </a:r>
            <a:r>
              <a:rPr lang="ru-RU" sz="2800" b="1" dirty="0" smtClean="0"/>
              <a:t> – </a:t>
            </a:r>
            <a:r>
              <a:rPr lang="ru-RU" sz="2000" b="1" dirty="0" smtClean="0"/>
              <a:t>УЧАЩИЙСЯ 6-11 КЛАССА, ОБЛАДАЮЩИЙ НЕОБХОДИМЫМИ ДАННЫМИ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820718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776" y="311439"/>
            <a:ext cx="8506192" cy="1325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ТРЕБОВАНИЯ К НАСТАВНИКУ</a:t>
            </a:r>
            <a:br>
              <a:rPr lang="ru-RU" dirty="0" smtClean="0"/>
            </a:br>
            <a:r>
              <a:rPr lang="ru-RU" dirty="0" smtClean="0"/>
              <a:t>-ПЕДАГОГУ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-91" t="17329" r="53841" b="11509"/>
          <a:stretch/>
        </p:blipFill>
        <p:spPr>
          <a:xfrm>
            <a:off x="293776" y="2037028"/>
            <a:ext cx="4613202" cy="399257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06567" y="2037028"/>
            <a:ext cx="34674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Стаж работы не менее</a:t>
            </a:r>
          </a:p>
          <a:p>
            <a:r>
              <a:rPr lang="ru-RU" sz="2000" b="1" dirty="0" smtClean="0"/>
              <a:t>3 лет, первая или высшая категория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Имеющий курсы ПК по </a:t>
            </a:r>
          </a:p>
          <a:p>
            <a:r>
              <a:rPr lang="ru-RU" sz="2000" b="1" dirty="0" smtClean="0"/>
              <a:t>теме наставничества</a:t>
            </a:r>
          </a:p>
          <a:p>
            <a:endParaRPr lang="ru-RU" sz="2000" b="1" dirty="0"/>
          </a:p>
          <a:p>
            <a:r>
              <a:rPr lang="ru-RU" sz="2000" b="1" dirty="0" smtClean="0"/>
              <a:t>Обладающий необходимыми</a:t>
            </a:r>
          </a:p>
          <a:p>
            <a:r>
              <a:rPr lang="ru-RU" sz="2000" b="1" dirty="0" smtClean="0"/>
              <a:t>качествами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871509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взаимодействия в системе наставничества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24277" y="2290527"/>
            <a:ext cx="705674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ПЕДАГОГ-РЕБЕНОК (УЧАЩИЙСЯ)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ОПЫТНЫЙ ПЕДАГОГ-НАЧИНАЮЩИЙ </a:t>
            </a:r>
          </a:p>
          <a:p>
            <a:r>
              <a:rPr lang="ru-RU" sz="2400" b="1" dirty="0" smtClean="0"/>
              <a:t>ПЕДАГОГ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ОПЫТНЫЙ УЧАЩИЙСЯ – УЧАЩИЙСЯ, </a:t>
            </a:r>
          </a:p>
          <a:p>
            <a:r>
              <a:rPr lang="ru-RU" sz="2400" b="1" dirty="0" smtClean="0"/>
              <a:t>НУЖДАЮЩИЙСЯ </a:t>
            </a:r>
          </a:p>
          <a:p>
            <a:r>
              <a:rPr lang="ru-RU" sz="2400" b="1" dirty="0" smtClean="0"/>
              <a:t>В ПОМОЩИ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944149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Виды и направления деятельности в системе наставничества</a:t>
            </a:r>
            <a:endParaRPr lang="ru-RU" sz="3200" dirty="0"/>
          </a:p>
        </p:txBody>
      </p:sp>
      <p:sp>
        <p:nvSpPr>
          <p:cNvPr id="16" name="Загнутый угол 15"/>
          <p:cNvSpPr/>
          <p:nvPr/>
        </p:nvSpPr>
        <p:spPr>
          <a:xfrm>
            <a:off x="946404" y="1873229"/>
            <a:ext cx="2770360" cy="2181885"/>
          </a:xfrm>
          <a:prstGeom prst="foldedCorne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Индивидуальное сопровождение, встречи, консультации, тренинги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7" name="Загнутый угол 16"/>
          <p:cNvSpPr/>
          <p:nvPr/>
        </p:nvSpPr>
        <p:spPr>
          <a:xfrm>
            <a:off x="4744016" y="1367073"/>
            <a:ext cx="2906163" cy="2308633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Совместная проектная деятельность</a:t>
            </a:r>
            <a:endParaRPr lang="ru-RU" sz="2800" b="1" dirty="0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50" y="4392629"/>
            <a:ext cx="4366789" cy="2456319"/>
          </a:xfrm>
          <a:prstGeom prst="rect">
            <a:avLst/>
          </a:prstGeom>
        </p:spPr>
      </p:pic>
      <p:sp>
        <p:nvSpPr>
          <p:cNvPr id="18" name="Загнутый угол 17"/>
          <p:cNvSpPr/>
          <p:nvPr/>
        </p:nvSpPr>
        <p:spPr>
          <a:xfrm>
            <a:off x="3933730" y="4055114"/>
            <a:ext cx="3209454" cy="2417275"/>
          </a:xfrm>
          <a:prstGeom prst="foldedCorner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Включение наставляемого в успешную образовательную практику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413249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D70D5E"/>
      </a:accent2>
      <a:accent3>
        <a:srgbClr val="98037E"/>
      </a:accent3>
      <a:accent4>
        <a:srgbClr val="68027D"/>
      </a:accent4>
      <a:accent5>
        <a:srgbClr val="095ACA"/>
      </a:accent5>
      <a:accent6>
        <a:srgbClr val="063597"/>
      </a:accent6>
      <a:hlink>
        <a:srgbClr val="17BBFD"/>
      </a:hlink>
      <a:folHlink>
        <a:srgbClr val="FF79C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23C5FE65-18CC-4A65-9EBC-B05E331504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TM03457515[[fn=Вид]]</Template>
  <TotalTime>285</TotalTime>
  <Words>302</Words>
  <Application>Microsoft Office PowerPoint</Application>
  <PresentationFormat>Экран (4:3)</PresentationFormat>
  <Paragraphs>69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Century Schoolbook</vt:lpstr>
      <vt:lpstr>Wingdings 2</vt:lpstr>
      <vt:lpstr>View</vt:lpstr>
      <vt:lpstr>Региональная целевая модель «Наставничество»</vt:lpstr>
      <vt:lpstr>Разработана в рамках достижения результатов по федеральным и региональным проектам:</vt:lpstr>
      <vt:lpstr>Цель внедрения</vt:lpstr>
      <vt:lpstr>Запланированный результат</vt:lpstr>
      <vt:lpstr>Электронная платформа «Наставник»   Региональный центр наставничества  </vt:lpstr>
      <vt:lpstr>Участники программы </vt:lpstr>
      <vt:lpstr>ТРЕБОВАНИЯ К НАСТАВНИКУ -ПЕДАГОГУ</vt:lpstr>
      <vt:lpstr>Формы взаимодействия в системе наставничества</vt:lpstr>
      <vt:lpstr>Виды и направления деятельности в системе наставничества</vt:lpstr>
      <vt:lpstr>Мероприятия в рамках Целевой модели наставничества</vt:lpstr>
      <vt:lpstr>Оплата труда наставников и кураторов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Региональная целевая модель «Наставничество»</dc:title>
  <dc:creator>Ольга Ивановна Трошкина</dc:creator>
  <cp:lastModifiedBy>Ольга Ивановна Трошкина</cp:lastModifiedBy>
  <cp:revision>12</cp:revision>
  <dcterms:created xsi:type="dcterms:W3CDTF">2020-11-25T02:50:00Z</dcterms:created>
  <dcterms:modified xsi:type="dcterms:W3CDTF">2020-11-25T07:35:22Z</dcterms:modified>
</cp:coreProperties>
</file>