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6" r:id="rId8"/>
    <p:sldId id="263" r:id="rId9"/>
    <p:sldId id="262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2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1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4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6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4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6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5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0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7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1A715-71DF-44B1-BD8A-E7479472D31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347F-51A6-46E2-9992-90F35E2EA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17327"/>
          <a:stretch/>
        </p:blipFill>
        <p:spPr>
          <a:xfrm>
            <a:off x="-30179" y="8787"/>
            <a:ext cx="917417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2" y="202771"/>
            <a:ext cx="2230991" cy="1655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5383" y="200902"/>
            <a:ext cx="631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МАУ ДО «Дворец творчества детей и молодежи»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enguiatGothicC" panose="04000500000000000000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58" y="2365383"/>
            <a:ext cx="5205552" cy="4492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5006" y="1032133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Семинар-практикум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nguiatGothicC" panose="04000500000000000000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9238" y="1440791"/>
            <a:ext cx="677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ВОСПИТАТЕЛЬНАЯ ПРОГРАММА ЛЕТНЕГО ЛАГЕРЯ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673" y="3437787"/>
            <a:ext cx="1930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СТРУКТУРА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BenguiatGothicC" panose="04000500000000000000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СОДЕРЖАНИЕ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BenguiatGothicC" panose="04000500000000000000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ОФОРМЛЕНИЕ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enguiatGothicC" panose="04000500000000000000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475" y="5804115"/>
            <a:ext cx="413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Трошкина О.И., зам. директора по НМР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89134923063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enguiatGothic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9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-6691"/>
            <a:ext cx="9150889" cy="6864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3515" y="311227"/>
            <a:ext cx="53188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Календарно-тематический план смены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332" t="19036" r="20996" b="8011"/>
          <a:stretch/>
        </p:blipFill>
        <p:spPr>
          <a:xfrm>
            <a:off x="606582" y="914399"/>
            <a:ext cx="8012317" cy="57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-6691"/>
            <a:ext cx="9150889" cy="6864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2200" y="320280"/>
            <a:ext cx="64373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Ожидаемые результаты и способы их проверки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06170" y="1213164"/>
            <a:ext cx="19330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Количество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944007" y="1213164"/>
            <a:ext cx="15490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Качество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0088" y="1865014"/>
            <a:ext cx="39984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Детей</a:t>
            </a:r>
          </a:p>
          <a:p>
            <a:r>
              <a:rPr lang="ru-RU" sz="2400" dirty="0" smtClean="0"/>
              <a:t>Мероприятий</a:t>
            </a:r>
          </a:p>
          <a:p>
            <a:r>
              <a:rPr lang="ru-RU" sz="2400" dirty="0" smtClean="0"/>
              <a:t>Привлеченных специалистов</a:t>
            </a:r>
          </a:p>
          <a:p>
            <a:r>
              <a:rPr lang="ru-RU" sz="2400" dirty="0" smtClean="0"/>
              <a:t>Выходы и экскурсии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19694" y="1865014"/>
            <a:ext cx="4073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Личностный рост (анкета, наблюдение)</a:t>
            </a:r>
          </a:p>
          <a:p>
            <a:r>
              <a:rPr lang="ru-RU" dirty="0" smtClean="0"/>
              <a:t>Аналитическая справка</a:t>
            </a:r>
          </a:p>
          <a:p>
            <a:endParaRPr lang="ru-RU" dirty="0"/>
          </a:p>
          <a:p>
            <a:r>
              <a:rPr lang="ru-RU" dirty="0" smtClean="0"/>
              <a:t>Информационная справка</a:t>
            </a:r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3966037" y="63994"/>
            <a:ext cx="938119" cy="7661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93130" y="4333595"/>
            <a:ext cx="288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Анализ работы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6889" y="5108887"/>
            <a:ext cx="9129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Формы: анкетирование, тестирование, педагогическое наблюдение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Механизм оценки: периодичность, критерии качества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136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-6691"/>
            <a:ext cx="9150889" cy="6864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8017" y="236664"/>
            <a:ext cx="18597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Приложения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9834" y="1195057"/>
            <a:ext cx="78312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Режим дня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План-сетка мероприятий, планы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Методические материалы (сценарии, сборники игр, упражнений, положения о конкурсах)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Контрольно-измерительные материалы (анкеты, опросники, карты наблюдений)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Локальная документация (расписания, графики и т.п.)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9661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-6691"/>
            <a:ext cx="9150889" cy="6864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2737" y="236664"/>
            <a:ext cx="433163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Этапы реализации </a:t>
            </a:r>
            <a:r>
              <a:rPr lang="ru-RU" sz="2400" b="1" dirty="0" smtClean="0"/>
              <a:t>программы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5390" y="698329"/>
            <a:ext cx="86822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I </a:t>
            </a:r>
            <a:r>
              <a:rPr lang="ru-RU" b="1" dirty="0"/>
              <a:t>этап. Подготовительный – апрель- май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проведение </a:t>
            </a:r>
            <a:r>
              <a:rPr lang="ru-RU" sz="1400" dirty="0"/>
              <a:t>совещаний при директоре и заместителе директора по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воспитательной работе по подготовке школы к летнему сезону;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 </a:t>
            </a:r>
            <a:r>
              <a:rPr lang="ru-RU" sz="1400" dirty="0"/>
              <a:t>издание приказа по школе о проведении летней кампании;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разработка </a:t>
            </a:r>
            <a:r>
              <a:rPr lang="ru-RU" sz="1400" dirty="0"/>
              <a:t>программы </a:t>
            </a:r>
            <a:r>
              <a:rPr lang="ru-RU" sz="1400" dirty="0" smtClean="0"/>
              <a:t>оздоровительного </a:t>
            </a:r>
            <a:r>
              <a:rPr lang="ru-RU" sz="1400" dirty="0"/>
              <a:t>лагеря с дневным пребыванием </a:t>
            </a:r>
            <a:r>
              <a:rPr lang="ru-RU" sz="1400" dirty="0" smtClean="0"/>
              <a:t>детей;</a:t>
            </a: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подготовка </a:t>
            </a:r>
            <a:r>
              <a:rPr lang="ru-RU" sz="1400" dirty="0"/>
              <a:t>методического материала для работников лагеря;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отбор </a:t>
            </a:r>
            <a:r>
              <a:rPr lang="ru-RU" sz="1400" dirty="0"/>
              <a:t>кадров для работы в пришкольном летнем оздоровительном лагере;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составление </a:t>
            </a:r>
            <a:r>
              <a:rPr lang="ru-RU" sz="1400" dirty="0"/>
              <a:t>необходимой документации для деятельности лагеря (</a:t>
            </a:r>
            <a:r>
              <a:rPr lang="ru-RU" sz="1400" dirty="0" smtClean="0"/>
              <a:t>план-сетка</a:t>
            </a:r>
            <a:r>
              <a:rPr lang="ru-RU" sz="1400" dirty="0"/>
              <a:t>, положение, должностные обязанности, инструкции т.д</a:t>
            </a:r>
            <a:r>
              <a:rPr lang="ru-RU" sz="1400" dirty="0" smtClean="0"/>
              <a:t>.)</a:t>
            </a:r>
          </a:p>
          <a:p>
            <a:endParaRPr lang="ru-RU" sz="1200" b="1" dirty="0"/>
          </a:p>
          <a:p>
            <a:r>
              <a:rPr lang="ru-RU" b="1" dirty="0" smtClean="0"/>
              <a:t>II </a:t>
            </a:r>
            <a:r>
              <a:rPr lang="ru-RU" b="1" dirty="0"/>
              <a:t>этап. Организационный – </a:t>
            </a:r>
            <a:r>
              <a:rPr lang="ru-RU" b="1" dirty="0" smtClean="0"/>
              <a:t>июнь, июль</a:t>
            </a:r>
            <a:endParaRPr lang="ru-RU" b="1" dirty="0"/>
          </a:p>
          <a:p>
            <a:r>
              <a:rPr lang="ru-RU" sz="1400" dirty="0" smtClean="0"/>
              <a:t>Этот </a:t>
            </a:r>
            <a:r>
              <a:rPr lang="ru-RU" sz="1400" dirty="0"/>
              <a:t>период короткий по количеству дней, всего лишь 2-3 дня.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встреча </a:t>
            </a:r>
            <a:r>
              <a:rPr lang="ru-RU" sz="1400" dirty="0"/>
              <a:t>детей, проведение диагностики по выявлению </a:t>
            </a:r>
            <a:r>
              <a:rPr lang="ru-RU" sz="1400" dirty="0" smtClean="0"/>
              <a:t>лидерских, организаторских </a:t>
            </a:r>
            <a:r>
              <a:rPr lang="ru-RU" sz="1400" dirty="0"/>
              <a:t>и творческих способностей;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запуск </a:t>
            </a:r>
            <a:r>
              <a:rPr lang="ru-RU" sz="1400" dirty="0"/>
              <a:t>программы</a:t>
            </a:r>
            <a:r>
              <a:rPr lang="ru-RU" sz="1400" dirty="0" smtClean="0"/>
              <a:t>; </a:t>
            </a:r>
            <a:r>
              <a:rPr lang="ru-RU" sz="1400" dirty="0"/>
              <a:t>знакомство с правилами жизнедеятельности лагеря.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b="1" dirty="0" smtClean="0"/>
          </a:p>
          <a:p>
            <a:r>
              <a:rPr lang="ru-RU" b="1" dirty="0" smtClean="0"/>
              <a:t>III </a:t>
            </a:r>
            <a:r>
              <a:rPr lang="ru-RU" b="1" dirty="0"/>
              <a:t>этап. Практический – </a:t>
            </a:r>
            <a:r>
              <a:rPr lang="ru-RU" b="1" dirty="0" smtClean="0"/>
              <a:t>июнь, июль</a:t>
            </a:r>
            <a:endParaRPr lang="ru-RU" b="1" dirty="0"/>
          </a:p>
          <a:p>
            <a:r>
              <a:rPr lang="ru-RU" sz="1400" dirty="0" smtClean="0"/>
              <a:t>реализация </a:t>
            </a:r>
            <a:r>
              <a:rPr lang="ru-RU" sz="1400" dirty="0"/>
              <a:t>основной идеи смены;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 </a:t>
            </a:r>
            <a:r>
              <a:rPr lang="ru-RU" sz="1400" dirty="0"/>
              <a:t>вовлечение детей в различные виды коллективно- творческих дел;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работа </a:t>
            </a:r>
            <a:r>
              <a:rPr lang="ru-RU" sz="1400" dirty="0"/>
              <a:t>творческих мастерских</a:t>
            </a:r>
            <a:r>
              <a:rPr lang="ru-RU" sz="1400" dirty="0" smtClean="0"/>
              <a:t>.</a:t>
            </a:r>
          </a:p>
          <a:p>
            <a:endParaRPr lang="ru-RU" sz="2000" b="1" dirty="0"/>
          </a:p>
          <a:p>
            <a:r>
              <a:rPr lang="ru-RU" sz="2000" b="1" dirty="0"/>
              <a:t>IV этап. Аналитический – июль-август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подведение </a:t>
            </a:r>
            <a:r>
              <a:rPr lang="ru-RU" sz="1400" dirty="0"/>
              <a:t>итогов смены;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анализ </a:t>
            </a:r>
            <a:r>
              <a:rPr lang="ru-RU" sz="1400" dirty="0"/>
              <a:t>предложений, внесенных детьми, родителями, педагогами, по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деятельности летнего оздоровительного лагеря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418179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-6691"/>
            <a:ext cx="9150889" cy="6864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8547" y="236664"/>
            <a:ext cx="16560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Практикум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418" y="941684"/>
            <a:ext cx="86822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Приобщить </a:t>
            </a:r>
            <a:r>
              <a:rPr lang="ru-RU" sz="2400" dirty="0"/>
              <a:t>ребят к творческим видам деятельности, развитие </a:t>
            </a:r>
            <a:r>
              <a:rPr lang="ru-RU" sz="2400" dirty="0" smtClean="0"/>
              <a:t>творческого мышления.</a:t>
            </a:r>
          </a:p>
          <a:p>
            <a:endParaRPr lang="ru-RU" sz="2400" dirty="0"/>
          </a:p>
          <a:p>
            <a:r>
              <a:rPr lang="ru-RU" sz="2400" dirty="0" smtClean="0"/>
              <a:t>Формировать культурное поведение, основы санитарно-гигиенической </a:t>
            </a:r>
            <a:r>
              <a:rPr lang="ru-RU" sz="2400" dirty="0"/>
              <a:t>культуры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Использовать окружающую природу </a:t>
            </a:r>
            <a:r>
              <a:rPr lang="ru-RU" sz="2400" dirty="0"/>
              <a:t>в качестве источника </a:t>
            </a:r>
            <a:r>
              <a:rPr lang="ru-RU" sz="2400" dirty="0" smtClean="0"/>
              <a:t>оздоровления ребёнка.</a:t>
            </a:r>
          </a:p>
          <a:p>
            <a:endParaRPr lang="ru-RU" sz="2400" dirty="0"/>
          </a:p>
          <a:p>
            <a:r>
              <a:rPr lang="ru-RU" sz="2400" dirty="0" smtClean="0"/>
              <a:t>Организация </a:t>
            </a:r>
            <a:r>
              <a:rPr lang="ru-RU" sz="2400" dirty="0"/>
              <a:t>среды, предоставляющей ребенку возможность </a:t>
            </a:r>
            <a:r>
              <a:rPr lang="ru-RU" sz="2400" dirty="0" smtClean="0"/>
              <a:t>для самореализации </a:t>
            </a:r>
            <a:r>
              <a:rPr lang="ru-RU" sz="2400" dirty="0"/>
              <a:t>на индивидуальном личностном потенциале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Формировать </a:t>
            </a:r>
            <a:r>
              <a:rPr lang="ru-RU" sz="2400" dirty="0"/>
              <a:t>у ребят </a:t>
            </a:r>
            <a:r>
              <a:rPr lang="ru-RU" sz="2400" dirty="0" smtClean="0"/>
              <a:t>навыки общения </a:t>
            </a:r>
            <a:r>
              <a:rPr lang="ru-RU" sz="2400" dirty="0"/>
              <a:t>и толерантности.</a:t>
            </a:r>
          </a:p>
        </p:txBody>
      </p:sp>
    </p:spTree>
    <p:extLst>
      <p:ext uri="{BB962C8B-B14F-4D97-AF65-F5344CB8AC3E}">
        <p14:creationId xmlns:p14="http://schemas.microsoft.com/office/powerpoint/2010/main" val="220141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Городская оздоровительная кампания 2021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enguiatGothicC" panose="0400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I смена – 01.06.20</a:t>
            </a:r>
            <a:r>
              <a:rPr lang="ru-RU" dirty="0"/>
              <a:t>21</a:t>
            </a:r>
            <a:r>
              <a:rPr lang="x-none" dirty="0"/>
              <a:t> – 30.0</a:t>
            </a:r>
            <a:r>
              <a:rPr lang="ru-RU" dirty="0"/>
              <a:t>6</a:t>
            </a:r>
            <a:r>
              <a:rPr lang="x-none" dirty="0"/>
              <a:t>.20</a:t>
            </a:r>
            <a:r>
              <a:rPr lang="ru-RU" dirty="0"/>
              <a:t>21</a:t>
            </a:r>
          </a:p>
          <a:p>
            <a:r>
              <a:rPr lang="x-none" dirty="0"/>
              <a:t>II смена – 05.07.20</a:t>
            </a:r>
            <a:r>
              <a:rPr lang="ru-RU" dirty="0"/>
              <a:t>21</a:t>
            </a:r>
            <a:r>
              <a:rPr lang="x-none" dirty="0"/>
              <a:t> – 02.08.20</a:t>
            </a:r>
            <a:r>
              <a:rPr lang="ru-RU" dirty="0"/>
              <a:t>21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Дислокация лагерей на базах 11 ОУ: СШ 14, 17, 21, 29, 41 (Центральный район), СШ 27, 38, 39, Г 48 (Талнах), СШ 32, 40 (Кайеркан)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Всего 1220 детей за обе смены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72" y="4089179"/>
            <a:ext cx="4163641" cy="27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1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58218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КОМПЛЕКСНАЯ ПРОГРАММА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по организации  оздоровительного  отдыха и творческого  развития детей и под-ростков в городских   оздоровительных   лагерях   с   дневным   пребыванием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«Адрес детства - Норильск»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553893"/>
            <a:ext cx="7886700" cy="1623070"/>
          </a:xfrm>
        </p:spPr>
        <p:txBody>
          <a:bodyPr/>
          <a:lstStyle/>
          <a:p>
            <a:r>
              <a:rPr lang="ru-RU" dirty="0"/>
              <a:t>гражданское, социальное, экологическое, патриотическое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01678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BenguiatGothicC" panose="04000500000000000000" pitchFamily="82" charset="0"/>
              </a:rPr>
              <a:t>Программа воспитания городского оздоровительного лагеря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BenguiatGothicC" panose="04000500000000000000" pitchFamily="8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86" y="1835545"/>
            <a:ext cx="4664844" cy="4664844"/>
          </a:xfrm>
        </p:spPr>
      </p:pic>
      <p:sp>
        <p:nvSpPr>
          <p:cNvPr id="6" name="TextBox 5"/>
          <p:cNvSpPr txBox="1"/>
          <p:nvPr/>
        </p:nvSpPr>
        <p:spPr>
          <a:xfrm>
            <a:off x="382980" y="1655154"/>
            <a:ext cx="39563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Реализация федеральных проектов</a:t>
            </a:r>
          </a:p>
          <a:p>
            <a:r>
              <a:rPr lang="ru-RU" sz="2000" b="1" dirty="0" smtClean="0"/>
              <a:t>Спрос родителей на организованный отдых детей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Оценка эффективности работы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Ориентация на конкретный результат,</a:t>
            </a:r>
          </a:p>
          <a:p>
            <a:r>
              <a:rPr lang="ru-RU" sz="2000" b="1" dirty="0" smtClean="0"/>
              <a:t>реализация поставленной цели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Создание, выявление и тиражирование лучших образовательных практик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Создание банка программ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0253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-3346"/>
            <a:ext cx="9150889" cy="6864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программы: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создание</a:t>
            </a:r>
            <a:r>
              <a:rPr lang="ru-RU" dirty="0" smtClean="0"/>
              <a:t> </a:t>
            </a:r>
            <a:r>
              <a:rPr lang="ru-RU" dirty="0"/>
              <a:t>благоприятных </a:t>
            </a:r>
            <a:r>
              <a:rPr lang="ru-RU" b="1" dirty="0">
                <a:solidFill>
                  <a:srgbClr val="FF0000"/>
                </a:solidFill>
              </a:rPr>
              <a:t>условий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для</a:t>
            </a:r>
            <a:r>
              <a:rPr lang="ru-RU" dirty="0"/>
              <a:t> обеспечения активного, интеллектуального и эмоционального насыщенного </a:t>
            </a:r>
            <a:r>
              <a:rPr lang="ru-RU" b="1" dirty="0">
                <a:solidFill>
                  <a:srgbClr val="FF0000"/>
                </a:solidFill>
              </a:rPr>
              <a:t>отдыха детей </a:t>
            </a:r>
            <a:r>
              <a:rPr lang="ru-RU" dirty="0"/>
              <a:t>и подростков в каникулярный период в условиях культурного пространства города Норильска, всестороннего развития личности ребенка на основе его включения в культурно-образовательную, досуговую и спортивно-оздоровительную деятельность через педагогику свободного воспитания.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50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-3346"/>
            <a:ext cx="9150889" cy="686469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3747"/>
              </p:ext>
            </p:extLst>
          </p:nvPr>
        </p:nvGraphicFramePr>
        <p:xfrm>
          <a:off x="506994" y="153983"/>
          <a:ext cx="7451001" cy="6624852"/>
        </p:xfrm>
        <a:graphic>
          <a:graphicData uri="http://schemas.openxmlformats.org/drawingml/2006/table">
            <a:tbl>
              <a:tblPr firstRow="1" firstCol="1" bandRow="1"/>
              <a:tblGrid>
                <a:gridCol w="448096"/>
                <a:gridCol w="2825720"/>
                <a:gridCol w="4177185"/>
              </a:tblGrid>
              <a:tr h="170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Структурный элемент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6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Титульный лист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Ведомственная принадлежность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Где, кем утверждена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программы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Авторы, разработчики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разработки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6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Паспорт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программы, ее вид (воспитательная)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 детей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Контакты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Краткая аннотация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9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Обоснование необходимости разработки программы (проблема-решение)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Цель, задачи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Обоснование сроков реализации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 реализации программы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Методическое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кадровое обеспечение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ведущих методов и форм реализации программы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кадрового состава с обозначением функционала каждого работника, требования к квалификации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Материально-техническое обеспечение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 реализации программы (помещения, аппаратура, реквизит, инвентарь)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Календарно-тематический план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смены с конкретными датами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реализации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Контрольно-измерительные материалы оценки эффективности реализации программы, критерии и механизм оценки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Приложения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КИМ, методические материалы, анкеты, опросники, репертуар и др.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9" marR="37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83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442" y="289710"/>
            <a:ext cx="564404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Нормативно-правовые документы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1933" y="1120614"/>
            <a:ext cx="82341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/>
              <a:t>Федеральный закон "Об образовании в Российской Федерации" N 273-ФЗ от 29 декабря 2012 года с изменениями 2020 </a:t>
            </a:r>
            <a:r>
              <a:rPr lang="ru-RU" dirty="0" smtClean="0"/>
              <a:t>года.</a:t>
            </a:r>
            <a:endParaRPr lang="ru-RU" dirty="0"/>
          </a:p>
          <a:p>
            <a:pPr marL="342900" indent="-342900" algn="just">
              <a:buAutoNum type="arabicPeriod"/>
            </a:pPr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/>
              <a:t>Приказ Минобразования РФ от 13 июля 2001 г. N 2688 "Об утверждении порядка проведения смен профильных лагерей, лагерей с дневным пребыванием, лагерей труда и отдыха" Приложение: Порядок проведения смен профильных лагерей, лагерей с дневным пребыванием, лагерей труда и отдыха</a:t>
            </a:r>
            <a:r>
              <a:rPr lang="ru-RU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ru-RU" dirty="0"/>
              <a:t>Изменения в СанПиН </a:t>
            </a:r>
            <a:r>
              <a:rPr lang="ru-RU" dirty="0" smtClean="0"/>
              <a:t>2.4.4.2599-10 к «Гигиеническим требованиям </a:t>
            </a:r>
            <a:r>
              <a:rPr lang="ru-RU" dirty="0"/>
              <a:t>к устройству, содержанию и организации режима в оздоровительных учреждениях с дневным пребыванием детей в период каникул</a:t>
            </a:r>
            <a:r>
              <a:rPr lang="ru-RU" dirty="0" smtClean="0"/>
              <a:t>»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ПРИКАЗ от </a:t>
            </a:r>
            <a:r>
              <a:rPr lang="ru-RU" dirty="0"/>
              <a:t>16 апреля 2012 г. N </a:t>
            </a:r>
            <a:r>
              <a:rPr lang="ru-RU" dirty="0" smtClean="0"/>
              <a:t>363н ОБ </a:t>
            </a:r>
            <a:r>
              <a:rPr lang="ru-RU" dirty="0"/>
              <a:t>УТВЕРЖДЕНИИ </a:t>
            </a:r>
            <a:r>
              <a:rPr lang="ru-RU" dirty="0" smtClean="0"/>
              <a:t>ПОРЯДКА ОКАЗАНИЯ </a:t>
            </a:r>
            <a:r>
              <a:rPr lang="ru-RU" dirty="0"/>
              <a:t>МЕДИЦИНСКОЙ ПОМОЩИ НЕСОВЕРШЕННОЛЕТНИМ В </a:t>
            </a:r>
            <a:r>
              <a:rPr lang="ru-RU" dirty="0" smtClean="0"/>
              <a:t>ПЕРИОД ОЗДОРОВЛЕНИЯ </a:t>
            </a:r>
            <a:r>
              <a:rPr lang="ru-RU" dirty="0"/>
              <a:t>И ОРГАНИЗОВАННОГО ОТДЫХА</a:t>
            </a:r>
          </a:p>
        </p:txBody>
      </p:sp>
    </p:spTree>
    <p:extLst>
      <p:ext uri="{BB962C8B-B14F-4D97-AF65-F5344CB8AC3E}">
        <p14:creationId xmlns:p14="http://schemas.microsoft.com/office/powerpoint/2010/main" val="40961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-6691"/>
            <a:ext cx="9150889" cy="6864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7848" y="389681"/>
            <a:ext cx="541398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Методическое и кадровое обеспечение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7921" y="1855994"/>
            <a:ext cx="81412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Определение, выборка методов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Формы проведения занятий, мероприятий (обоснование)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98432" y="1495062"/>
            <a:ext cx="3940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Методическое обеспечение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28587" y="2963989"/>
            <a:ext cx="3295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Кадровое обеспечение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28388" y="3425654"/>
            <a:ext cx="1937442" cy="757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24261" y="3425654"/>
            <a:ext cx="1674891" cy="6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7646" y="4209305"/>
            <a:ext cx="2857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Должность в лагере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66043" y="4243059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Функционал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353537" y="4707802"/>
            <a:ext cx="4191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Начальник</a:t>
            </a:r>
          </a:p>
          <a:p>
            <a:r>
              <a:rPr lang="ru-RU" dirty="0" smtClean="0"/>
              <a:t>Старший воспитатель</a:t>
            </a:r>
          </a:p>
          <a:p>
            <a:r>
              <a:rPr lang="ru-RU" dirty="0" smtClean="0"/>
              <a:t>Вожатый</a:t>
            </a:r>
          </a:p>
          <a:p>
            <a:r>
              <a:rPr lang="ru-RU" dirty="0" smtClean="0"/>
              <a:t>Ответственный за спортивную работу</a:t>
            </a:r>
          </a:p>
          <a:p>
            <a:r>
              <a:rPr lang="ru-RU" dirty="0" smtClean="0"/>
              <a:t>Звуко-техническая служба</a:t>
            </a:r>
          </a:p>
          <a:p>
            <a:r>
              <a:rPr lang="ru-RU" dirty="0" smtClean="0"/>
              <a:t>Педагог дополнительного образования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01" y="4473892"/>
            <a:ext cx="2318147" cy="20167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1076" y="3510390"/>
            <a:ext cx="1703220" cy="32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3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-6691"/>
            <a:ext cx="9150889" cy="6864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958" y="253497"/>
            <a:ext cx="86780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Материально-техническое обеспечение реализации программы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9834" y="1285592"/>
            <a:ext cx="590578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Помещение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Спортивный инвентарь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Реквизит для проведения мероприятий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Элементы оформления лагеря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Информационные стенды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Инвентарь для прогулок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Мебель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Звукотехническая аппаратура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Костюмы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Декорации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Офисная техника, расходные материалы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Хозяйственно-бытовой инвентарь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Призы и подарки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76" y="4589642"/>
            <a:ext cx="3117263" cy="2160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07" y="5533775"/>
            <a:ext cx="1044857" cy="9189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88" y="3315122"/>
            <a:ext cx="1481331" cy="1408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91" y="3102576"/>
            <a:ext cx="1949318" cy="22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71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833</Words>
  <Application>Microsoft Office PowerPoint</Application>
  <PresentationFormat>Экран (4:3)</PresentationFormat>
  <Paragraphs>170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BenguiatGothicC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Городская оздоровительная кампания 2021</vt:lpstr>
      <vt:lpstr>КОМПЛЕКСНАЯ ПРОГРАММА по организации  оздоровительного  отдыха и творческого  развития детей и под-ростков в городских   оздоровительных   лагерях   с   дневным   пребыванием «Адрес детства - Норильск»</vt:lpstr>
      <vt:lpstr>Программа воспитания городского оздоровительного лагеря</vt:lpstr>
      <vt:lpstr>Цель программы: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Ивановна Трошкина</dc:creator>
  <cp:lastModifiedBy>Ольга Ивановна Трошкина</cp:lastModifiedBy>
  <cp:revision>29</cp:revision>
  <dcterms:created xsi:type="dcterms:W3CDTF">2021-01-12T04:00:41Z</dcterms:created>
  <dcterms:modified xsi:type="dcterms:W3CDTF">2021-01-15T04:01:38Z</dcterms:modified>
</cp:coreProperties>
</file>