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3" r:id="rId6"/>
    <p:sldId id="265" r:id="rId7"/>
    <p:sldId id="266" r:id="rId8"/>
    <p:sldId id="260" r:id="rId9"/>
    <p:sldId id="261" r:id="rId10"/>
    <p:sldId id="262" r:id="rId11"/>
    <p:sldId id="257" r:id="rId12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DC1A-F942-480E-B50A-184C83E93A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3573-4690-495D-9D74-EB891CF6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2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DC1A-F942-480E-B50A-184C83E93A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3573-4690-495D-9D74-EB891CF6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DC1A-F942-480E-B50A-184C83E93A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3573-4690-495D-9D74-EB891CF6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2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DC1A-F942-480E-B50A-184C83E93A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3573-4690-495D-9D74-EB891CF6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2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DC1A-F942-480E-B50A-184C83E93A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3573-4690-495D-9D74-EB891CF6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2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DC1A-F942-480E-B50A-184C83E93A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3573-4690-495D-9D74-EB891CF6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7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DC1A-F942-480E-B50A-184C83E93A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3573-4690-495D-9D74-EB891CF6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6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DC1A-F942-480E-B50A-184C83E93A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3573-4690-495D-9D74-EB891CF6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1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DC1A-F942-480E-B50A-184C83E93A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3573-4690-495D-9D74-EB891CF6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9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DC1A-F942-480E-B50A-184C83E93A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3573-4690-495D-9D74-EB891CF6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5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DC1A-F942-480E-B50A-184C83E93A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73573-4690-495D-9D74-EB891CF6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3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DC1A-F942-480E-B50A-184C83E93A6A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3573-4690-495D-9D74-EB891CF6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3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6721" y="4227984"/>
            <a:ext cx="8216720" cy="2197029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</a:rPr>
              <a:t>ВОЗРАСТНАЯ ПСИХОЛОГИЯ</a:t>
            </a:r>
            <a:endParaRPr lang="ru-RU" sz="40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20" y="388612"/>
            <a:ext cx="1238383" cy="12475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9835" y="432986"/>
            <a:ext cx="6793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aramond" panose="02020404030301010803" pitchFamily="18" charset="0"/>
              </a:rPr>
              <a:t>МАУ ДО «Дворец творчества детей и молодежи» г. Норильск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6721" y="6100056"/>
            <a:ext cx="7810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Garamond" panose="02020404030301010803" pitchFamily="18" charset="0"/>
              </a:rPr>
              <a:t>Хабалова Ирина Николаевна, педагог-психолог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C041EB-A114-43DD-A765-6A83535DE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121" y="1407333"/>
            <a:ext cx="6555757" cy="29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5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D9654-A8B3-4DFB-8B57-F508BB7D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Garamond" panose="02020404030301010803" pitchFamily="18" charset="0"/>
              </a:rPr>
              <a:t>Новообразования подросткового возраста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7EF0EF-FCB3-47F6-BF16-FE9B92613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29208"/>
            <a:ext cx="7886700" cy="3382479"/>
          </a:xfrm>
        </p:spPr>
        <p:txBody>
          <a:bodyPr/>
          <a:lstStyle/>
          <a:p>
            <a:r>
              <a:rPr lang="ru-RU" dirty="0">
                <a:latin typeface="Garamond" panose="02020404030301010803" pitchFamily="18" charset="0"/>
              </a:rPr>
              <a:t>Абстрактное мышление.</a:t>
            </a:r>
          </a:p>
          <a:p>
            <a:r>
              <a:rPr lang="ru-RU" dirty="0">
                <a:latin typeface="Garamond" panose="02020404030301010803" pitchFamily="18" charset="0"/>
              </a:rPr>
              <a:t>Самосознание.</a:t>
            </a:r>
          </a:p>
          <a:p>
            <a:r>
              <a:rPr lang="ru-RU" dirty="0">
                <a:latin typeface="Garamond" panose="02020404030301010803" pitchFamily="18" charset="0"/>
              </a:rPr>
              <a:t>Половая идентификация.</a:t>
            </a:r>
          </a:p>
          <a:p>
            <a:r>
              <a:rPr lang="ru-RU" dirty="0">
                <a:latin typeface="Garamond" panose="02020404030301010803" pitchFamily="18" charset="0"/>
              </a:rPr>
              <a:t>Чувство “взрослости”.</a:t>
            </a:r>
          </a:p>
          <a:p>
            <a:r>
              <a:rPr lang="ru-RU" dirty="0">
                <a:latin typeface="Garamond" panose="02020404030301010803" pitchFamily="18" charset="0"/>
              </a:rPr>
              <a:t>Переоценка ценностей.</a:t>
            </a:r>
          </a:p>
          <a:p>
            <a:r>
              <a:rPr lang="ru-RU" dirty="0">
                <a:latin typeface="Garamond" panose="02020404030301010803" pitchFamily="18" charset="0"/>
              </a:rPr>
              <a:t>Автономная мораль.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D10716-B7AA-4139-B191-86F7317FF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803" y="2689363"/>
            <a:ext cx="3380547" cy="22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2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53BD88B-0340-40BF-B4C4-654D4BA38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044" y="705868"/>
            <a:ext cx="6201911" cy="57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5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D4B227-F21D-4C92-B1A9-B52FE39C1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52200"/>
            <a:ext cx="7905750" cy="35547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Garamond" panose="02020404030301010803" pitchFamily="18" charset="0"/>
              </a:rPr>
              <a:t>Возрастная психология </a:t>
            </a:r>
            <a:r>
              <a:rPr lang="ru-RU" dirty="0">
                <a:latin typeface="Garamond" panose="02020404030301010803" pitchFamily="18" charset="0"/>
              </a:rPr>
              <a:t>— это отрасль психологической науки, изучающая факты 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Garamond" panose="02020404030301010803" pitchFamily="18" charset="0"/>
              </a:rPr>
              <a:t>закономерности развития человека, возрастную динамику его психики. Объект изучения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Garamond" panose="02020404030301010803" pitchFamily="18" charset="0"/>
              </a:rPr>
              <a:t>возрастной психологии — развивающийся, изменяющийся в онтогенезе нормальный,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Garamond" panose="02020404030301010803" pitchFamily="18" charset="0"/>
              </a:rPr>
              <a:t>здоровый человек.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2196E3-54F6-4DD2-B5DF-27E8798FA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5" y="3429000"/>
            <a:ext cx="28670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9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9B09D9-9537-44B4-BE94-2448029ED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276" y="1956352"/>
            <a:ext cx="6686550" cy="2945296"/>
          </a:xfrm>
        </p:spPr>
        <p:txBody>
          <a:bodyPr/>
          <a:lstStyle/>
          <a:p>
            <a:r>
              <a:rPr lang="ru-RU" b="1" dirty="0">
                <a:latin typeface="Garamond" panose="02020404030301010803" pitchFamily="18" charset="0"/>
              </a:rPr>
              <a:t>Дошкольное детство (3-7 лет)</a:t>
            </a:r>
          </a:p>
          <a:p>
            <a:endParaRPr lang="ru-RU" b="1" dirty="0">
              <a:latin typeface="Garamond" panose="02020404030301010803" pitchFamily="18" charset="0"/>
            </a:endParaRPr>
          </a:p>
          <a:p>
            <a:r>
              <a:rPr lang="ru-RU" b="1" dirty="0">
                <a:latin typeface="Garamond" panose="02020404030301010803" pitchFamily="18" charset="0"/>
              </a:rPr>
              <a:t>Младший школьный возраст (7-11 лет)</a:t>
            </a:r>
          </a:p>
          <a:p>
            <a:endParaRPr lang="ru-RU" b="1" dirty="0">
              <a:latin typeface="Garamond" panose="02020404030301010803" pitchFamily="18" charset="0"/>
            </a:endParaRPr>
          </a:p>
          <a:p>
            <a:r>
              <a:rPr lang="ru-RU" b="1" dirty="0">
                <a:latin typeface="Garamond" panose="02020404030301010803" pitchFamily="18" charset="0"/>
              </a:rPr>
              <a:t>Подростковый возраст (12 -15 лет)</a:t>
            </a:r>
          </a:p>
        </p:txBody>
      </p:sp>
    </p:spTree>
    <p:extLst>
      <p:ext uri="{BB962C8B-B14F-4D97-AF65-F5344CB8AC3E}">
        <p14:creationId xmlns:p14="http://schemas.microsoft.com/office/powerpoint/2010/main" val="343539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97982A-6D66-4B6B-A0D9-A1B5A6AE8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846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Garamond" panose="02020404030301010803" pitchFamily="18" charset="0"/>
              </a:rPr>
              <a:t>Психологический возраст - относительно замкнутый цикл детского развития, который имеет свою структуру и свою динамику.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DF7354-5709-46CD-A2FC-D482BF587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2323138"/>
            <a:ext cx="6838122" cy="4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5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7CCC9-F901-4FFA-A6D1-0EB24270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Структура психологического возраста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392FE-6633-4541-AB66-F653BAAC1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Garamond" panose="02020404030301010803" pitchFamily="18" charset="0"/>
            </a:endParaRPr>
          </a:p>
          <a:p>
            <a:r>
              <a:rPr lang="ru-RU" dirty="0">
                <a:latin typeface="Garamond" panose="02020404030301010803" pitchFamily="18" charset="0"/>
              </a:rPr>
              <a:t>Социальная ситуация развития.</a:t>
            </a:r>
          </a:p>
          <a:p>
            <a:r>
              <a:rPr lang="ru-RU" dirty="0">
                <a:latin typeface="Garamond" panose="02020404030301010803" pitchFamily="18" charset="0"/>
              </a:rPr>
              <a:t>Задача развития.</a:t>
            </a:r>
          </a:p>
          <a:p>
            <a:r>
              <a:rPr lang="ru-RU" dirty="0">
                <a:latin typeface="Garamond" panose="02020404030301010803" pitchFamily="18" charset="0"/>
              </a:rPr>
              <a:t>Ведущая деятельность.</a:t>
            </a:r>
          </a:p>
          <a:p>
            <a:r>
              <a:rPr lang="ru-RU" dirty="0">
                <a:latin typeface="Garamond" panose="02020404030301010803" pitchFamily="18" charset="0"/>
              </a:rPr>
              <a:t>Новообразование.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33858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9A96C9-EFBC-4024-88B4-606882988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9195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Garamond" panose="02020404030301010803" pitchFamily="18" charset="0"/>
              </a:rPr>
              <a:t>Динамика психологического возраста</a:t>
            </a:r>
            <a:r>
              <a:rPr lang="ru-RU" dirty="0">
                <a:latin typeface="Garamond" panose="02020404030301010803" pitchFamily="18" charset="0"/>
              </a:rPr>
              <a:t> – противоречие между новыми возможностями ребёнка и старой системой отношений с ним и к нему.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D4009B-93FD-4361-B58C-168AEB5D6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661" y="2805410"/>
            <a:ext cx="5658678" cy="37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4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D369F-C81B-43FF-9B8C-0072EDFC2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Garamond" panose="02020404030301010803" pitchFamily="18" charset="0"/>
              </a:rPr>
              <a:t>Ведущая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9EBE63-683B-47F7-B322-0B9B5471B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Garamond" panose="02020404030301010803" pitchFamily="18" charset="0"/>
            </a:endParaRPr>
          </a:p>
          <a:p>
            <a:r>
              <a:rPr lang="ru-RU" dirty="0">
                <a:latin typeface="Garamond" panose="02020404030301010803" pitchFamily="18" charset="0"/>
              </a:rPr>
              <a:t>Дошкольник – сюжетно-ролевая игра.</a:t>
            </a:r>
          </a:p>
          <a:p>
            <a:endParaRPr lang="ru-RU" dirty="0">
              <a:latin typeface="Garamond" panose="02020404030301010803" pitchFamily="18" charset="0"/>
            </a:endParaRPr>
          </a:p>
          <a:p>
            <a:r>
              <a:rPr lang="ru-RU" dirty="0">
                <a:latin typeface="Garamond" panose="02020404030301010803" pitchFamily="18" charset="0"/>
              </a:rPr>
              <a:t>Младший школьник – учебная.</a:t>
            </a:r>
          </a:p>
          <a:p>
            <a:endParaRPr lang="ru-RU" dirty="0">
              <a:latin typeface="Garamond" panose="02020404030301010803" pitchFamily="18" charset="0"/>
            </a:endParaRPr>
          </a:p>
          <a:p>
            <a:r>
              <a:rPr lang="ru-RU" dirty="0">
                <a:latin typeface="Garamond" panose="02020404030301010803" pitchFamily="18" charset="0"/>
              </a:rPr>
              <a:t>Подросток – общение и общественно-полезная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58281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D659F-DF53-4135-9C2B-211B92C2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Garamond" panose="02020404030301010803" pitchFamily="18" charset="0"/>
              </a:rPr>
              <a:t>Новообразования дошкольного возраста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EAB6E4-CF62-498D-A62B-A8D690291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3677"/>
            <a:ext cx="7886700" cy="3978827"/>
          </a:xfrm>
        </p:spPr>
        <p:txBody>
          <a:bodyPr/>
          <a:lstStyle/>
          <a:p>
            <a:r>
              <a:rPr lang="ru-RU" dirty="0">
                <a:latin typeface="Garamond" panose="02020404030301010803" pitchFamily="18" charset="0"/>
              </a:rPr>
              <a:t>Абрис цельного детского мировоззрения.</a:t>
            </a:r>
          </a:p>
          <a:p>
            <a:r>
              <a:rPr lang="ru-RU" dirty="0">
                <a:latin typeface="Garamond" panose="02020404030301010803" pitchFamily="18" charset="0"/>
              </a:rPr>
              <a:t>Первичных этические нормы.</a:t>
            </a:r>
          </a:p>
          <a:p>
            <a:r>
              <a:rPr lang="ru-RU" dirty="0">
                <a:latin typeface="Garamond" panose="02020404030301010803" pitchFamily="18" charset="0"/>
              </a:rPr>
              <a:t>Соподчинения мотивов.</a:t>
            </a:r>
          </a:p>
          <a:p>
            <a:r>
              <a:rPr lang="ru-RU" dirty="0">
                <a:latin typeface="Garamond" panose="02020404030301010803" pitchFamily="18" charset="0"/>
              </a:rPr>
              <a:t>Произвольное поведение.</a:t>
            </a:r>
          </a:p>
          <a:p>
            <a:r>
              <a:rPr lang="ru-RU" dirty="0">
                <a:latin typeface="Garamond" panose="02020404030301010803" pitchFamily="18" charset="0"/>
              </a:rPr>
              <a:t>Личное сознание.</a:t>
            </a:r>
          </a:p>
          <a:p>
            <a:r>
              <a:rPr lang="ru-RU" dirty="0">
                <a:latin typeface="Garamond" panose="02020404030301010803" pitchFamily="18" charset="0"/>
              </a:rPr>
              <a:t>Появление внутренней </a:t>
            </a:r>
          </a:p>
          <a:p>
            <a:pPr marL="0" indent="0">
              <a:buNone/>
            </a:pPr>
            <a:r>
              <a:rPr lang="ru-RU" dirty="0">
                <a:latin typeface="Garamond" panose="02020404030301010803" pitchFamily="18" charset="0"/>
              </a:rPr>
              <a:t>	позиции школьника.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21012E-ED01-43A6-876C-7C42450C3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899" y="3358735"/>
            <a:ext cx="3639301" cy="31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8E0FF-A6A1-4B0A-8BF0-B5542FE2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Garamond" panose="02020404030301010803" pitchFamily="18" charset="0"/>
              </a:rPr>
              <a:t>Новообразования младшего школьного возраста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0046EE-7668-4C6E-A3C5-308690B62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48477"/>
            <a:ext cx="5321576" cy="252108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Garamond" panose="02020404030301010803" pitchFamily="18" charset="0"/>
              </a:rPr>
              <a:t>Произвольность.</a:t>
            </a:r>
          </a:p>
          <a:p>
            <a:r>
              <a:rPr lang="ru-RU" dirty="0">
                <a:latin typeface="Garamond" panose="02020404030301010803" pitchFamily="18" charset="0"/>
              </a:rPr>
              <a:t>Внутренний план действия.</a:t>
            </a:r>
          </a:p>
          <a:p>
            <a:r>
              <a:rPr lang="ru-RU" dirty="0">
                <a:latin typeface="Garamond" panose="02020404030301010803" pitchFamily="18" charset="0"/>
              </a:rPr>
              <a:t>Самоконтроль.</a:t>
            </a:r>
          </a:p>
          <a:p>
            <a:r>
              <a:rPr lang="ru-RU" dirty="0">
                <a:latin typeface="Garamond" panose="02020404030301010803" pitchFamily="18" charset="0"/>
              </a:rPr>
              <a:t>Рефлексия </a:t>
            </a:r>
          </a:p>
          <a:p>
            <a:pPr marL="0" indent="0">
              <a:buNone/>
            </a:pPr>
            <a:r>
              <a:rPr lang="ru-RU" dirty="0">
                <a:latin typeface="Garamond" panose="02020404030301010803" pitchFamily="18" charset="0"/>
              </a:rPr>
              <a:t>	(«Горькая конфета»).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FB8D4A-E4DB-4A47-8D4D-4054A2326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50488"/>
            <a:ext cx="3909391" cy="26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211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Times New Roman</vt:lpstr>
      <vt:lpstr>Тема Office</vt:lpstr>
      <vt:lpstr>ВОЗРАСТНАЯ ПСИХОЛОГИЯ</vt:lpstr>
      <vt:lpstr>Презентация PowerPoint</vt:lpstr>
      <vt:lpstr>Презентация PowerPoint</vt:lpstr>
      <vt:lpstr>Презентация PowerPoint</vt:lpstr>
      <vt:lpstr>Структура психологического возраста</vt:lpstr>
      <vt:lpstr>Презентация PowerPoint</vt:lpstr>
      <vt:lpstr>Ведущая деятельность</vt:lpstr>
      <vt:lpstr>Новообразования дошкольного возраста</vt:lpstr>
      <vt:lpstr>Новообразования младшего школьного возраста</vt:lpstr>
      <vt:lpstr>Новообразования подросткового возраста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ВОЗРАСТНАЯ ПСИХОЛОГИЯ</dc:title>
  <dc:creator>Ирина Николаевна Хабалова</dc:creator>
  <cp:lastModifiedBy>Ирина Николаевна Хабалова</cp:lastModifiedBy>
  <cp:revision>26</cp:revision>
  <cp:lastPrinted>2020-11-16T14:56:29Z</cp:lastPrinted>
  <dcterms:created xsi:type="dcterms:W3CDTF">2020-11-16T03:14:30Z</dcterms:created>
  <dcterms:modified xsi:type="dcterms:W3CDTF">2020-11-17T03:22:53Z</dcterms:modified>
</cp:coreProperties>
</file>